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55" r:id="rId3"/>
  </p:sldMasterIdLst>
  <p:notesMasterIdLst>
    <p:notesMasterId r:id="rId51"/>
  </p:notesMasterIdLst>
  <p:sldIdLst>
    <p:sldId id="291" r:id="rId4"/>
    <p:sldId id="282" r:id="rId5"/>
    <p:sldId id="343" r:id="rId6"/>
    <p:sldId id="344" r:id="rId7"/>
    <p:sldId id="350" r:id="rId8"/>
    <p:sldId id="353" r:id="rId9"/>
    <p:sldId id="352" r:id="rId10"/>
    <p:sldId id="351" r:id="rId11"/>
    <p:sldId id="348" r:id="rId12"/>
    <p:sldId id="349" r:id="rId13"/>
    <p:sldId id="357" r:id="rId14"/>
    <p:sldId id="358" r:id="rId15"/>
    <p:sldId id="368" r:id="rId16"/>
    <p:sldId id="370" r:id="rId17"/>
    <p:sldId id="369" r:id="rId18"/>
    <p:sldId id="360" r:id="rId19"/>
    <p:sldId id="345" r:id="rId20"/>
    <p:sldId id="346" r:id="rId21"/>
    <p:sldId id="347" r:id="rId22"/>
    <p:sldId id="361" r:id="rId23"/>
    <p:sldId id="363" r:id="rId24"/>
    <p:sldId id="362" r:id="rId25"/>
    <p:sldId id="364" r:id="rId26"/>
    <p:sldId id="365" r:id="rId27"/>
    <p:sldId id="366" r:id="rId28"/>
    <p:sldId id="367" r:id="rId29"/>
    <p:sldId id="354" r:id="rId30"/>
    <p:sldId id="355" r:id="rId31"/>
    <p:sldId id="356" r:id="rId32"/>
    <p:sldId id="359" r:id="rId33"/>
    <p:sldId id="372" r:id="rId34"/>
    <p:sldId id="373" r:id="rId35"/>
    <p:sldId id="374" r:id="rId36"/>
    <p:sldId id="375" r:id="rId37"/>
    <p:sldId id="371" r:id="rId38"/>
    <p:sldId id="377" r:id="rId39"/>
    <p:sldId id="378" r:id="rId40"/>
    <p:sldId id="379" r:id="rId41"/>
    <p:sldId id="380" r:id="rId42"/>
    <p:sldId id="376" r:id="rId43"/>
    <p:sldId id="381" r:id="rId44"/>
    <p:sldId id="382" r:id="rId45"/>
    <p:sldId id="383" r:id="rId46"/>
    <p:sldId id="385" r:id="rId47"/>
    <p:sldId id="384" r:id="rId48"/>
    <p:sldId id="387" r:id="rId49"/>
    <p:sldId id="264" r:id="rId50"/>
  </p:sldIdLst>
  <p:sldSz cx="12192000" cy="6858000"/>
  <p:notesSz cx="6858000" cy="9144000"/>
  <p:embeddedFontLst>
    <p:embeddedFont>
      <p:font typeface="Arial Black" panose="020B0A04020102020204" pitchFamily="34" charset="0"/>
      <p:regular r:id="rId52"/>
      <p:bold r:id="rId53"/>
    </p:embeddedFont>
    <p:embeddedFont>
      <p:font typeface="Calibri" panose="020F0502020204030204" pitchFamily="34" charset="0"/>
      <p:regular r:id="rId54"/>
      <p:bold r:id="rId55"/>
      <p:italic r:id="rId56"/>
      <p:boldItalic r:id="rId57"/>
    </p:embeddedFont>
    <p:embeddedFont>
      <p:font typeface="맑은 고딕" panose="020B0503020000020004" pitchFamily="34" charset="-127"/>
      <p:regular r:id="rId58"/>
      <p:bold r:id="rId59"/>
    </p:embeddedFont>
    <p:embeddedFont>
      <p:font typeface="Lato Light"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9" roundtripDataSignature="AMtx7mh9EBbUaCPTE5XhBpC5mdtFCz+nV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2752" autoAdjust="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4.fntdata"/><Relationship Id="rId63" Type="http://schemas.openxmlformats.org/officeDocument/2006/relationships/font" Target="fonts/font1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font" Target="fonts/font7.fntdata"/><Relationship Id="rId79"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61" Type="http://schemas.openxmlformats.org/officeDocument/2006/relationships/font" Target="fonts/font10.fntdata"/><Relationship Id="rId82"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8" Type="http://schemas.openxmlformats.org/officeDocument/2006/relationships/slide" Target="slides/slide5.xml"/><Relationship Id="rId51" Type="http://schemas.openxmlformats.org/officeDocument/2006/relationships/notesMaster" Target="notesMasters/notesMaster1.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8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heregister.com/2023/07/26/us_semiconductor_skill_shortag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theregister.com/2023/07/26/us_semiconductor_skill_shortag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theregister.com/2023/07/26/us_semiconductor_skill_shortag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theregister.com/2023/07/26/us_semiconductor_skill_shortag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a:t>
            </a:fld>
            <a:endParaRPr/>
          </a:p>
        </p:txBody>
      </p:sp>
    </p:spTree>
    <p:extLst>
      <p:ext uri="{BB962C8B-B14F-4D97-AF65-F5344CB8AC3E}">
        <p14:creationId xmlns:p14="http://schemas.microsoft.com/office/powerpoint/2010/main" val="838326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a:t>
            </a:fld>
            <a:endParaRPr/>
          </a:p>
        </p:txBody>
      </p:sp>
    </p:spTree>
    <p:extLst>
      <p:ext uri="{BB962C8B-B14F-4D97-AF65-F5344CB8AC3E}">
        <p14:creationId xmlns:p14="http://schemas.microsoft.com/office/powerpoint/2010/main" val="804550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a:t>
            </a:fld>
            <a:endParaRPr/>
          </a:p>
        </p:txBody>
      </p:sp>
    </p:spTree>
    <p:extLst>
      <p:ext uri="{BB962C8B-B14F-4D97-AF65-F5344CB8AC3E}">
        <p14:creationId xmlns:p14="http://schemas.microsoft.com/office/powerpoint/2010/main" val="3769779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dirty="0" smtClean="0"/>
              <a:t>The </a:t>
            </a:r>
            <a:r>
              <a:rPr lang="sv-SE" sz="1200" b="0" i="0" u="none" strike="noStrike" cap="none" dirty="0" smtClean="0">
                <a:solidFill>
                  <a:schemeClr val="dk1"/>
                </a:solidFill>
                <a:effectLst/>
                <a:latin typeface="Calibri"/>
                <a:ea typeface="Calibri"/>
                <a:cs typeface="Calibri"/>
                <a:sym typeface="Calibri"/>
              </a:rPr>
              <a:t>AI Global </a:t>
            </a:r>
            <a:r>
              <a:rPr lang="sv-SE" sz="1200" b="0" i="0" u="none" strike="noStrike" cap="none" dirty="0" err="1" smtClean="0">
                <a:solidFill>
                  <a:schemeClr val="dk1"/>
                </a:solidFill>
                <a:effectLst/>
                <a:latin typeface="Calibri"/>
                <a:ea typeface="Calibri"/>
                <a:cs typeface="Calibri"/>
                <a:sym typeface="Calibri"/>
              </a:rPr>
              <a:t>Surveillance</a:t>
            </a:r>
            <a:r>
              <a:rPr lang="sv-SE" sz="1200" b="0" i="0" u="none" strike="noStrike" cap="none" dirty="0" smtClean="0">
                <a:solidFill>
                  <a:schemeClr val="dk1"/>
                </a:solidFill>
                <a:effectLst/>
                <a:latin typeface="Calibri"/>
                <a:ea typeface="Calibri"/>
                <a:cs typeface="Calibri"/>
                <a:sym typeface="Calibri"/>
              </a:rPr>
              <a:t> (AIGS) Index is </a:t>
            </a:r>
            <a:r>
              <a:rPr lang="sv-SE" sz="1200" b="0" i="0" u="none" strike="noStrike" cap="none" dirty="0" err="1" smtClean="0">
                <a:solidFill>
                  <a:schemeClr val="dk1"/>
                </a:solidFill>
                <a:effectLst/>
                <a:latin typeface="Calibri"/>
                <a:ea typeface="Calibri"/>
                <a:cs typeface="Calibri"/>
                <a:sym typeface="Calibri"/>
              </a:rPr>
              <a:t>presented</a:t>
            </a:r>
            <a:r>
              <a:rPr lang="sv-SE" sz="1200" b="0" i="0" u="none" strike="noStrike" cap="none" dirty="0" smtClean="0">
                <a:solidFill>
                  <a:schemeClr val="dk1"/>
                </a:solidFill>
                <a:effectLst/>
                <a:latin typeface="Calibri"/>
                <a:ea typeface="Calibri"/>
                <a:cs typeface="Calibri"/>
                <a:sym typeface="Calibri"/>
              </a:rPr>
              <a:t> by the</a:t>
            </a:r>
            <a:r>
              <a:rPr lang="sv-SE" sz="1200" b="0" i="0" u="none" strike="noStrike" cap="none" baseline="0" dirty="0" smtClean="0">
                <a:solidFill>
                  <a:schemeClr val="dk1"/>
                </a:solidFill>
                <a:effectLst/>
                <a:latin typeface="Calibri"/>
                <a:ea typeface="Calibri"/>
                <a:cs typeface="Calibri"/>
                <a:sym typeface="Calibri"/>
              </a:rPr>
              <a:t> Carnegie </a:t>
            </a:r>
            <a:r>
              <a:rPr lang="sv-SE" sz="1200" b="0" i="0" u="none" strike="noStrike" cap="none" dirty="0" err="1" smtClean="0">
                <a:solidFill>
                  <a:schemeClr val="dk1"/>
                </a:solidFill>
                <a:effectLst/>
                <a:latin typeface="Calibri"/>
                <a:ea typeface="Calibri"/>
                <a:cs typeface="Calibri"/>
                <a:sym typeface="Calibri"/>
              </a:rPr>
              <a:t>Endowment</a:t>
            </a:r>
            <a:r>
              <a:rPr lang="sv-SE" sz="1200" b="0" i="0" u="none" strike="noStrike" cap="none" dirty="0" smtClean="0">
                <a:solidFill>
                  <a:schemeClr val="dk1"/>
                </a:solidFill>
                <a:effectLst/>
                <a:latin typeface="Calibri"/>
                <a:ea typeface="Calibri"/>
                <a:cs typeface="Calibri"/>
                <a:sym typeface="Calibri"/>
              </a:rPr>
              <a:t> for International Peace </a:t>
            </a:r>
            <a:r>
              <a:rPr lang="sv-SE" sz="1200" b="0" i="0" u="none" strike="noStrike" cap="none" dirty="0" err="1" smtClean="0">
                <a:solidFill>
                  <a:schemeClr val="dk1"/>
                </a:solidFill>
                <a:effectLst/>
                <a:latin typeface="Calibri"/>
                <a:ea typeface="Calibri"/>
                <a:cs typeface="Calibri"/>
                <a:sym typeface="Calibri"/>
              </a:rPr>
              <a:t>monitoring</a:t>
            </a:r>
            <a:r>
              <a:rPr lang="sv-SE" sz="1200" b="0" i="0" u="none" strike="noStrike" cap="none" dirty="0" smtClean="0">
                <a:solidFill>
                  <a:schemeClr val="dk1"/>
                </a:solidFill>
                <a:effectLst/>
                <a:latin typeface="Calibri"/>
                <a:ea typeface="Calibri"/>
                <a:cs typeface="Calibri"/>
                <a:sym typeface="Calibri"/>
              </a:rPr>
              <a:t> 176 </a:t>
            </a:r>
            <a:r>
              <a:rPr lang="sv-SE" sz="1200" b="0" i="0" u="none" strike="noStrike" cap="none" dirty="0" err="1" smtClean="0">
                <a:solidFill>
                  <a:schemeClr val="dk1"/>
                </a:solidFill>
                <a:effectLst/>
                <a:latin typeface="Calibri"/>
                <a:ea typeface="Calibri"/>
                <a:cs typeface="Calibri"/>
                <a:sym typeface="Calibri"/>
              </a:rPr>
              <a:t>countries</a:t>
            </a:r>
            <a:r>
              <a:rPr lang="sv-SE" sz="1200" b="0" i="0" u="none" strike="noStrike" cap="none" dirty="0" smtClean="0">
                <a:solidFill>
                  <a:schemeClr val="dk1"/>
                </a:solidFill>
                <a:effectLst/>
                <a:latin typeface="Calibri"/>
                <a:ea typeface="Calibri"/>
                <a:cs typeface="Calibri"/>
                <a:sym typeface="Calibri"/>
              </a:rPr>
              <a:t>.</a:t>
            </a:r>
            <a:endParaRPr lang="sv-SE" dirty="0" smtClean="0"/>
          </a:p>
          <a:p>
            <a:pPr marL="0" lvl="0" indent="0" algn="l" rtl="0">
              <a:spcBef>
                <a:spcPts val="0"/>
              </a:spcBef>
              <a:spcAft>
                <a:spcPts val="0"/>
              </a:spcAft>
              <a:buNone/>
            </a:pPr>
            <a:r>
              <a:rPr lang="sv-SE" dirty="0" err="1" smtClean="0"/>
              <a:t>Facial</a:t>
            </a:r>
            <a:r>
              <a:rPr lang="sv-SE" baseline="0" dirty="0" smtClean="0"/>
              <a:t> </a:t>
            </a:r>
            <a:r>
              <a:rPr lang="sv-SE" baseline="0" dirty="0" err="1" smtClean="0"/>
              <a:t>recognition</a:t>
            </a:r>
            <a:r>
              <a:rPr lang="sv-SE" baseline="0" dirty="0" smtClean="0"/>
              <a:t>: </a:t>
            </a:r>
            <a:r>
              <a:rPr lang="en-US" sz="1200" b="0" i="0" u="none" strike="noStrike" cap="none" dirty="0" smtClean="0">
                <a:solidFill>
                  <a:schemeClr val="dk1"/>
                </a:solidFill>
                <a:effectLst/>
                <a:latin typeface="Calibri"/>
                <a:ea typeface="Calibri"/>
                <a:cs typeface="Calibri"/>
                <a:sym typeface="Calibri"/>
              </a:rPr>
              <a:t>Biometric technology that uses cameras (still images or video) to match stored or live footage of individuals with images from databases. Not all systems focus on database matching; some systems assess aggregate demographic trends or conduct broader sentiment analysis via facial recognition crowd scanning. </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a:t>
            </a:fld>
            <a:endParaRPr/>
          </a:p>
        </p:txBody>
      </p:sp>
    </p:spTree>
    <p:extLst>
      <p:ext uri="{BB962C8B-B14F-4D97-AF65-F5344CB8AC3E}">
        <p14:creationId xmlns:p14="http://schemas.microsoft.com/office/powerpoint/2010/main" val="593529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dirty="0" smtClean="0"/>
              <a:t>The </a:t>
            </a:r>
            <a:r>
              <a:rPr lang="sv-SE" sz="1200" b="0" i="0" u="none" strike="noStrike" cap="none" dirty="0" smtClean="0">
                <a:solidFill>
                  <a:schemeClr val="dk1"/>
                </a:solidFill>
                <a:effectLst/>
                <a:latin typeface="Calibri"/>
                <a:ea typeface="Calibri"/>
                <a:cs typeface="Calibri"/>
                <a:sym typeface="Calibri"/>
              </a:rPr>
              <a:t>AI Global </a:t>
            </a:r>
            <a:r>
              <a:rPr lang="sv-SE" sz="1200" b="0" i="0" u="none" strike="noStrike" cap="none" dirty="0" err="1" smtClean="0">
                <a:solidFill>
                  <a:schemeClr val="dk1"/>
                </a:solidFill>
                <a:effectLst/>
                <a:latin typeface="Calibri"/>
                <a:ea typeface="Calibri"/>
                <a:cs typeface="Calibri"/>
                <a:sym typeface="Calibri"/>
              </a:rPr>
              <a:t>Surveillance</a:t>
            </a:r>
            <a:r>
              <a:rPr lang="sv-SE" sz="1200" b="0" i="0" u="none" strike="noStrike" cap="none" dirty="0" smtClean="0">
                <a:solidFill>
                  <a:schemeClr val="dk1"/>
                </a:solidFill>
                <a:effectLst/>
                <a:latin typeface="Calibri"/>
                <a:ea typeface="Calibri"/>
                <a:cs typeface="Calibri"/>
                <a:sym typeface="Calibri"/>
              </a:rPr>
              <a:t> (AIGS) Index is </a:t>
            </a:r>
            <a:r>
              <a:rPr lang="sv-SE" sz="1200" b="0" i="0" u="none" strike="noStrike" cap="none" dirty="0" err="1" smtClean="0">
                <a:solidFill>
                  <a:schemeClr val="dk1"/>
                </a:solidFill>
                <a:effectLst/>
                <a:latin typeface="Calibri"/>
                <a:ea typeface="Calibri"/>
                <a:cs typeface="Calibri"/>
                <a:sym typeface="Calibri"/>
              </a:rPr>
              <a:t>presented</a:t>
            </a:r>
            <a:r>
              <a:rPr lang="sv-SE" sz="1200" b="0" i="0" u="none" strike="noStrike" cap="none" dirty="0" smtClean="0">
                <a:solidFill>
                  <a:schemeClr val="dk1"/>
                </a:solidFill>
                <a:effectLst/>
                <a:latin typeface="Calibri"/>
                <a:ea typeface="Calibri"/>
                <a:cs typeface="Calibri"/>
                <a:sym typeface="Calibri"/>
              </a:rPr>
              <a:t> by the</a:t>
            </a:r>
            <a:r>
              <a:rPr lang="sv-SE" sz="1200" b="0" i="0" u="none" strike="noStrike" cap="none" baseline="0" dirty="0" smtClean="0">
                <a:solidFill>
                  <a:schemeClr val="dk1"/>
                </a:solidFill>
                <a:effectLst/>
                <a:latin typeface="Calibri"/>
                <a:ea typeface="Calibri"/>
                <a:cs typeface="Calibri"/>
                <a:sym typeface="Calibri"/>
              </a:rPr>
              <a:t> Carnegie </a:t>
            </a:r>
            <a:r>
              <a:rPr lang="sv-SE" sz="1200" b="0" i="0" u="none" strike="noStrike" cap="none" dirty="0" err="1" smtClean="0">
                <a:solidFill>
                  <a:schemeClr val="dk1"/>
                </a:solidFill>
                <a:effectLst/>
                <a:latin typeface="Calibri"/>
                <a:ea typeface="Calibri"/>
                <a:cs typeface="Calibri"/>
                <a:sym typeface="Calibri"/>
              </a:rPr>
              <a:t>Endowment</a:t>
            </a:r>
            <a:r>
              <a:rPr lang="sv-SE" sz="1200" b="0" i="0" u="none" strike="noStrike" cap="none" dirty="0" smtClean="0">
                <a:solidFill>
                  <a:schemeClr val="dk1"/>
                </a:solidFill>
                <a:effectLst/>
                <a:latin typeface="Calibri"/>
                <a:ea typeface="Calibri"/>
                <a:cs typeface="Calibri"/>
                <a:sym typeface="Calibri"/>
              </a:rPr>
              <a:t> for International Peace </a:t>
            </a:r>
            <a:r>
              <a:rPr lang="sv-SE" sz="1200" b="0" i="0" u="none" strike="noStrike" cap="none" dirty="0" err="1" smtClean="0">
                <a:solidFill>
                  <a:schemeClr val="dk1"/>
                </a:solidFill>
                <a:effectLst/>
                <a:latin typeface="Calibri"/>
                <a:ea typeface="Calibri"/>
                <a:cs typeface="Calibri"/>
                <a:sym typeface="Calibri"/>
              </a:rPr>
              <a:t>monitoring</a:t>
            </a:r>
            <a:r>
              <a:rPr lang="sv-SE" sz="1200" b="0" i="0" u="none" strike="noStrike" cap="none" dirty="0" smtClean="0">
                <a:solidFill>
                  <a:schemeClr val="dk1"/>
                </a:solidFill>
                <a:effectLst/>
                <a:latin typeface="Calibri"/>
                <a:ea typeface="Calibri"/>
                <a:cs typeface="Calibri"/>
                <a:sym typeface="Calibri"/>
              </a:rPr>
              <a:t> 176 </a:t>
            </a:r>
            <a:r>
              <a:rPr lang="sv-SE" sz="1200" b="0" i="0" u="none" strike="noStrike" cap="none" dirty="0" err="1" smtClean="0">
                <a:solidFill>
                  <a:schemeClr val="dk1"/>
                </a:solidFill>
                <a:effectLst/>
                <a:latin typeface="Calibri"/>
                <a:ea typeface="Calibri"/>
                <a:cs typeface="Calibri"/>
                <a:sym typeface="Calibri"/>
              </a:rPr>
              <a:t>countries</a:t>
            </a:r>
            <a:r>
              <a:rPr lang="sv-SE" sz="1200" b="0" i="0" u="none" strike="noStrike" cap="none" dirty="0" smtClean="0">
                <a:solidFill>
                  <a:schemeClr val="dk1"/>
                </a:solidFill>
                <a:effectLst/>
                <a:latin typeface="Calibri"/>
                <a:ea typeface="Calibri"/>
                <a:cs typeface="Calibri"/>
                <a:sym typeface="Calibri"/>
              </a:rPr>
              <a:t>.</a:t>
            </a:r>
            <a:endParaRPr lang="sv-SE" dirty="0" smtClean="0"/>
          </a:p>
          <a:p>
            <a:pPr marL="0" lvl="0" indent="0" algn="l" rtl="0">
              <a:spcBef>
                <a:spcPts val="0"/>
              </a:spcBef>
              <a:spcAft>
                <a:spcPts val="0"/>
              </a:spcAft>
              <a:buNone/>
            </a:pPr>
            <a:r>
              <a:rPr lang="sv-SE" dirty="0" err="1" smtClean="0"/>
              <a:t>Facial</a:t>
            </a:r>
            <a:r>
              <a:rPr lang="sv-SE" baseline="0" dirty="0" smtClean="0"/>
              <a:t> </a:t>
            </a:r>
            <a:r>
              <a:rPr lang="sv-SE" baseline="0" dirty="0" err="1" smtClean="0"/>
              <a:t>recognition</a:t>
            </a:r>
            <a:r>
              <a:rPr lang="sv-SE" baseline="0" dirty="0" smtClean="0"/>
              <a:t>: </a:t>
            </a:r>
            <a:r>
              <a:rPr lang="en-US" sz="1200" b="0" i="0" u="none" strike="noStrike" cap="none" dirty="0" smtClean="0">
                <a:solidFill>
                  <a:schemeClr val="dk1"/>
                </a:solidFill>
                <a:effectLst/>
                <a:latin typeface="Calibri"/>
                <a:ea typeface="Calibri"/>
                <a:cs typeface="Calibri"/>
                <a:sym typeface="Calibri"/>
              </a:rPr>
              <a:t>Biometric technology that uses cameras (still images or video) to match stored or live footage of individuals with images from databases. Not all systems focus on database matching; some systems assess aggregate demographic trends or conduct broader sentiment analysis via facial recognition crowd scanning. </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a:t>
            </a:fld>
            <a:endParaRPr/>
          </a:p>
        </p:txBody>
      </p:sp>
    </p:spTree>
    <p:extLst>
      <p:ext uri="{BB962C8B-B14F-4D97-AF65-F5344CB8AC3E}">
        <p14:creationId xmlns:p14="http://schemas.microsoft.com/office/powerpoint/2010/main" val="385727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smtClean="0">
                <a:solidFill>
                  <a:schemeClr val="dk1"/>
                </a:solidFill>
                <a:effectLst/>
                <a:latin typeface="Calibri"/>
                <a:ea typeface="Calibri"/>
                <a:cs typeface="Calibri"/>
                <a:sym typeface="Calibri"/>
              </a:rPr>
              <a:t>At least seventy-five out of 176 countries globally are actively using AI technologies for surveillance purposes. This includes: smart city/safe city platforms (fifty-six countries), facial recognition systems (sixty-four countries), and smart policing (fifty-two countries). China is a major driver of AI surveillance worldwide. Technology linked to Chinese companies—particularly Huawei, </a:t>
            </a:r>
            <a:r>
              <a:rPr lang="en-US" sz="1200" b="0" i="0" u="none" strike="noStrike" cap="none" dirty="0" err="1" smtClean="0">
                <a:solidFill>
                  <a:schemeClr val="dk1"/>
                </a:solidFill>
                <a:effectLst/>
                <a:latin typeface="Calibri"/>
                <a:ea typeface="Calibri"/>
                <a:cs typeface="Calibri"/>
                <a:sym typeface="Calibri"/>
              </a:rPr>
              <a:t>Hikvision</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Dahua</a:t>
            </a:r>
            <a:r>
              <a:rPr lang="en-US" sz="1200" b="0" i="0" u="none" strike="noStrike" cap="none" dirty="0" smtClean="0">
                <a:solidFill>
                  <a:schemeClr val="dk1"/>
                </a:solidFill>
                <a:effectLst/>
                <a:latin typeface="Calibri"/>
                <a:ea typeface="Calibri"/>
                <a:cs typeface="Calibri"/>
                <a:sym typeface="Calibri"/>
              </a:rPr>
              <a:t>, and ZTE—supply AI surveillance technology in sixty-three countries, thirty-six of which have signed onto China’s Belt and Road Initiative (BRI). Huawei alone is responsible for providing AI surveillance technology to at least fifty countries worldwide. No other company comes close. The next largest non-Chinese supplier of AI surveillance tech is Japan’s NEC Corporation (fourteen countries).</a:t>
            </a:r>
          </a:p>
          <a:p>
            <a:endParaRPr lang="en-US" sz="1200" b="0" i="0" u="none" strike="noStrike" cap="none" dirty="0" smtClean="0">
              <a:solidFill>
                <a:schemeClr val="dk1"/>
              </a:solidFill>
              <a:effectLst/>
              <a:latin typeface="Calibri"/>
              <a:ea typeface="Calibri"/>
              <a:cs typeface="Calibri"/>
              <a:sym typeface="Calibri"/>
            </a:endParaRPr>
          </a:p>
          <a:p>
            <a:r>
              <a:rPr lang="en-US" sz="1200" b="0" i="0" u="none" strike="noStrike" cap="none" dirty="0" smtClean="0">
                <a:solidFill>
                  <a:schemeClr val="dk1"/>
                </a:solidFill>
                <a:effectLst/>
                <a:latin typeface="Calibri"/>
                <a:ea typeface="Calibri"/>
                <a:cs typeface="Calibri"/>
                <a:sym typeface="Calibri"/>
              </a:rPr>
              <a:t>There is a strong relationship between a country’s military expenditures and a government’s use of AI surveillance systems: forty of the world’s top fifty military spending countries (based on cumulative military expenditures) also use AI surveillance technology.</a:t>
            </a:r>
            <a:br>
              <a:rPr lang="en-US" sz="1200" b="0" i="0" u="none" strike="noStrike" cap="none" dirty="0" smtClean="0">
                <a:solidFill>
                  <a:schemeClr val="dk1"/>
                </a:solidFill>
                <a:effectLst/>
                <a:latin typeface="Calibri"/>
                <a:ea typeface="Calibri"/>
                <a:cs typeface="Calibri"/>
                <a:sym typeface="Calibri"/>
              </a:rPr>
            </a:b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a:t>
            </a:fld>
            <a:endParaRPr/>
          </a:p>
        </p:txBody>
      </p:sp>
    </p:spTree>
    <p:extLst>
      <p:ext uri="{BB962C8B-B14F-4D97-AF65-F5344CB8AC3E}">
        <p14:creationId xmlns:p14="http://schemas.microsoft.com/office/powerpoint/2010/main" val="3547676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a:t>
            </a:fld>
            <a:endParaRPr/>
          </a:p>
        </p:txBody>
      </p:sp>
    </p:spTree>
    <p:extLst>
      <p:ext uri="{BB962C8B-B14F-4D97-AF65-F5344CB8AC3E}">
        <p14:creationId xmlns:p14="http://schemas.microsoft.com/office/powerpoint/2010/main" val="2817916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a:t>
            </a:fld>
            <a:endParaRPr/>
          </a:p>
        </p:txBody>
      </p:sp>
    </p:spTree>
    <p:extLst>
      <p:ext uri="{BB962C8B-B14F-4D97-AF65-F5344CB8AC3E}">
        <p14:creationId xmlns:p14="http://schemas.microsoft.com/office/powerpoint/2010/main" val="4203963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Societal shifts in the way we relate to each other as humans as more interactions are mediated by AI cannot also be ruled out. These may have unpredictable consequences for family life and for physical and emotional well-being. </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a:t>
            </a:fld>
            <a:endParaRPr/>
          </a:p>
        </p:txBody>
      </p:sp>
    </p:spTree>
    <p:extLst>
      <p:ext uri="{BB962C8B-B14F-4D97-AF65-F5344CB8AC3E}">
        <p14:creationId xmlns:p14="http://schemas.microsoft.com/office/powerpoint/2010/main" val="1773925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a:t>
            </a:fld>
            <a:endParaRPr/>
          </a:p>
        </p:txBody>
      </p:sp>
    </p:spTree>
    <p:extLst>
      <p:ext uri="{BB962C8B-B14F-4D97-AF65-F5344CB8AC3E}">
        <p14:creationId xmlns:p14="http://schemas.microsoft.com/office/powerpoint/2010/main" val="1870198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20</a:t>
            </a:fld>
            <a:endParaRPr/>
          </a:p>
        </p:txBody>
      </p:sp>
    </p:spTree>
    <p:extLst>
      <p:ext uri="{BB962C8B-B14F-4D97-AF65-F5344CB8AC3E}">
        <p14:creationId xmlns:p14="http://schemas.microsoft.com/office/powerpoint/2010/main" val="3520432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a:t>
            </a:fld>
            <a:endParaRPr/>
          </a:p>
        </p:txBody>
      </p:sp>
    </p:spTree>
    <p:extLst>
      <p:ext uri="{BB962C8B-B14F-4D97-AF65-F5344CB8AC3E}">
        <p14:creationId xmlns:p14="http://schemas.microsoft.com/office/powerpoint/2010/main" val="4024301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On 9 December 2023, the European Parliament and the Council reached a political agreement on the AI </a:t>
            </a:r>
            <a:r>
              <a:rPr lang="en-US" sz="1200" b="0" i="0" u="none" strike="noStrike" cap="none" dirty="0" err="1" smtClean="0">
                <a:solidFill>
                  <a:schemeClr val="dk1"/>
                </a:solidFill>
                <a:effectLst/>
                <a:latin typeface="Calibri"/>
                <a:ea typeface="Calibri"/>
                <a:cs typeface="Calibri"/>
                <a:sym typeface="Calibri"/>
              </a:rPr>
              <a:t>Act.The</a:t>
            </a:r>
            <a:r>
              <a:rPr lang="en-US" sz="1200" b="0" i="0" u="none" strike="noStrike" cap="none" dirty="0" smtClean="0">
                <a:solidFill>
                  <a:schemeClr val="dk1"/>
                </a:solidFill>
                <a:effectLst/>
                <a:latin typeface="Calibri"/>
                <a:ea typeface="Calibri"/>
                <a:cs typeface="Calibri"/>
                <a:sym typeface="Calibri"/>
              </a:rPr>
              <a:t> AI Act will enter into force 20 days after its publication in the Official Journal, and will be fully applicable two years later, with some exceptions: Certain prohibitions will take effect after six months, while the provisions on General Purpose AI will be enforced after one year. To facilitate the transition to the new regulatory framework, the Commission has launched the AI Pact, a voluntary initiative that invites AI developers from Europe and beyond to comply with the key obligations of the AI Act ahead of time.</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21</a:t>
            </a:fld>
            <a:endParaRPr/>
          </a:p>
        </p:txBody>
      </p:sp>
    </p:spTree>
    <p:extLst>
      <p:ext uri="{BB962C8B-B14F-4D97-AF65-F5344CB8AC3E}">
        <p14:creationId xmlns:p14="http://schemas.microsoft.com/office/powerpoint/2010/main" val="3268289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The regulation explicitly identifies four levels of risk. The top level comprises uses presenting an unacceptable risk to the safety, livelihoods, and rights of people. This use cases are prohibited unless </a:t>
            </a:r>
            <a:r>
              <a:rPr lang="en-US" sz="1200" b="0" i="0" u="none" strike="noStrike" cap="none" dirty="0" err="1" smtClean="0">
                <a:solidFill>
                  <a:schemeClr val="dk1"/>
                </a:solidFill>
                <a:effectLst/>
                <a:latin typeface="Calibri"/>
                <a:ea typeface="Calibri"/>
                <a:cs typeface="Calibri"/>
                <a:sym typeface="Calibri"/>
              </a:rPr>
              <a:t>authorised</a:t>
            </a:r>
            <a:r>
              <a:rPr lang="en-US" sz="1200" b="0" i="0" u="none" strike="noStrike" cap="none" dirty="0" smtClean="0">
                <a:solidFill>
                  <a:schemeClr val="dk1"/>
                </a:solidFill>
                <a:effectLst/>
                <a:latin typeface="Calibri"/>
                <a:ea typeface="Calibri"/>
                <a:cs typeface="Calibri"/>
                <a:sym typeface="Calibri"/>
              </a:rPr>
              <a:t> by law for national security purposes and include social scoring AI systems, manipulation of human </a:t>
            </a:r>
            <a:r>
              <a:rPr lang="en-US" sz="1200" b="0" i="0" u="none" strike="noStrike" cap="none" dirty="0" err="1" smtClean="0">
                <a:solidFill>
                  <a:schemeClr val="dk1"/>
                </a:solidFill>
                <a:effectLst/>
                <a:latin typeface="Calibri"/>
                <a:ea typeface="Calibri"/>
                <a:cs typeface="Calibri"/>
                <a:sym typeface="Calibri"/>
              </a:rPr>
              <a:t>behaviour</a:t>
            </a:r>
            <a:r>
              <a:rPr lang="en-US" sz="1200" b="0" i="0" u="none" strike="noStrike" cap="none" dirty="0" smtClean="0">
                <a:solidFill>
                  <a:schemeClr val="dk1"/>
                </a:solidFill>
                <a:effectLst/>
                <a:latin typeface="Calibri"/>
                <a:ea typeface="Calibri"/>
                <a:cs typeface="Calibri"/>
                <a:sym typeface="Calibri"/>
              </a:rPr>
              <a:t> causing harm, and mass surveillance. The second level, related to high-risk uses, will be subject to a conformity assessment before they can be deployed in the market. The EU has defined a list of uses of AI that would be considered high risk, such as:  access to employment, education and public services, management of critical infrastructures, safety components of vehicles, law enforcement and administration of justice, etc. The third level is devoted to limited risk uses and it will only have transparency obligations. For example, in the case of AI based </a:t>
            </a:r>
            <a:r>
              <a:rPr lang="en-US" sz="1200" b="0" i="0" u="none" strike="noStrike" cap="none" dirty="0" err="1" smtClean="0">
                <a:solidFill>
                  <a:schemeClr val="dk1"/>
                </a:solidFill>
                <a:effectLst/>
                <a:latin typeface="Calibri"/>
                <a:ea typeface="Calibri"/>
                <a:cs typeface="Calibri"/>
                <a:sym typeface="Calibri"/>
              </a:rPr>
              <a:t>chatbots</a:t>
            </a:r>
            <a:r>
              <a:rPr lang="en-US" sz="1200" b="0" i="0" u="none" strike="noStrike" cap="none" dirty="0" smtClean="0">
                <a:solidFill>
                  <a:schemeClr val="dk1"/>
                </a:solidFill>
                <a:effectLst/>
                <a:latin typeface="Calibri"/>
                <a:ea typeface="Calibri"/>
                <a:cs typeface="Calibri"/>
                <a:sym typeface="Calibri"/>
              </a:rPr>
              <a:t>, users should be aware that they are interacting with a machine. Finally, the fourth level includes minimal risk uses that will not be subject to any obligations tough the adoption of voluntary codes of conduct is recommended. This could enhance trust for adoption of AI and provide a lever for service differentiation, and thus a competitive advantage among service providers.</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22</a:t>
            </a:fld>
            <a:endParaRPr/>
          </a:p>
        </p:txBody>
      </p:sp>
    </p:spTree>
    <p:extLst>
      <p:ext uri="{BB962C8B-B14F-4D97-AF65-F5344CB8AC3E}">
        <p14:creationId xmlns:p14="http://schemas.microsoft.com/office/powerpoint/2010/main" val="1662493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Hazard refers to potential sources of harm.</a:t>
            </a:r>
            <a:endParaRPr lang="en-US" sz="1200" b="0" i="0" u="none" strike="noStrike" cap="none" dirty="0" smtClean="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Exposure refers to what might be affected by the hazard source. </a:t>
            </a:r>
          </a:p>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Vulnerability refers to attributes or circumstances that make exposed elements susceptible to harm</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23</a:t>
            </a:fld>
            <a:endParaRPr/>
          </a:p>
        </p:txBody>
      </p:sp>
    </p:spTree>
    <p:extLst>
      <p:ext uri="{BB962C8B-B14F-4D97-AF65-F5344CB8AC3E}">
        <p14:creationId xmlns:p14="http://schemas.microsoft.com/office/powerpoint/2010/main" val="1116453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Hazard refers to potential sources of harm.</a:t>
            </a:r>
            <a:endParaRPr lang="en-US" sz="1200" b="0" i="0" u="none" strike="noStrike" cap="none" dirty="0" smtClean="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Exposure refers to what might be affected by the hazard source. </a:t>
            </a:r>
          </a:p>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Vulnerability refers to attributes or circumstances that make exposed elements susceptible to harm</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24</a:t>
            </a:fld>
            <a:endParaRPr/>
          </a:p>
        </p:txBody>
      </p:sp>
    </p:spTree>
    <p:extLst>
      <p:ext uri="{BB962C8B-B14F-4D97-AF65-F5344CB8AC3E}">
        <p14:creationId xmlns:p14="http://schemas.microsoft.com/office/powerpoint/2010/main" val="3113960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The last three hazard drivers generally interact in an aggregate way. The interaction is compounded when, e.g., low data representativeness compounds with </a:t>
            </a:r>
            <a:r>
              <a:rPr lang="en-US" sz="1200" b="0" i="0" u="none" strike="noStrike" cap="none" dirty="0" err="1" smtClean="0">
                <a:solidFill>
                  <a:schemeClr val="dk1"/>
                </a:solidFill>
                <a:effectLst/>
                <a:latin typeface="Calibri"/>
                <a:ea typeface="Calibri"/>
                <a:cs typeface="Calibri"/>
                <a:sym typeface="Calibri"/>
              </a:rPr>
              <a:t>overfitted</a:t>
            </a:r>
            <a:r>
              <a:rPr lang="en-US" sz="1200" b="0" i="0" u="none" strike="noStrike" cap="none" dirty="0" smtClean="0">
                <a:solidFill>
                  <a:schemeClr val="dk1"/>
                </a:solidFill>
                <a:effectLst/>
                <a:latin typeface="Calibri"/>
                <a:ea typeface="Calibri"/>
                <a:cs typeface="Calibri"/>
                <a:sym typeface="Calibri"/>
              </a:rPr>
              <a:t> machine learning models or biased data. It is cascading when, e.g., model opacity triggers cascading hazards of unpredictability, unmanageability, or threats to security and privacy. An accurate reconstruction of these interactions can provide evidence about the simplicity or complexity of the causal chain between hazard and harm, as well as its likelihood and distribution.</a:t>
            </a:r>
          </a:p>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 Interactions between exposure drivers are aggregated if, e.g., an AI’s adverse effects on the right to asylum and the privacy of asylum seekers. It is compounded if, e.g., an AI’s adverse effect on the environment compounds with those on health. It is cascading if, e.g., an AI’s adverse effect threatens access to education, and, thus, equality and democratic legitimacy.</a:t>
            </a:r>
            <a:endParaRPr lang="en-US" sz="1200" b="0" i="0" u="none" strike="noStrike" cap="none" dirty="0" smtClean="0">
              <a:solidFill>
                <a:schemeClr val="dk1"/>
              </a:solidFill>
              <a:effectLst/>
              <a:latin typeface="Calibri"/>
              <a:cs typeface="Calibri"/>
              <a:sym typeface="Calibri"/>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25</a:t>
            </a:fld>
            <a:endParaRPr/>
          </a:p>
        </p:txBody>
      </p:sp>
    </p:spTree>
    <p:extLst>
      <p:ext uri="{BB962C8B-B14F-4D97-AF65-F5344CB8AC3E}">
        <p14:creationId xmlns:p14="http://schemas.microsoft.com/office/powerpoint/2010/main" val="805303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Interactions among vulnerability drivers are aggregated if, e.g., deployment of an AI system in a vulnerable environment lacks surveillance or feedback mechanisms. Interactions between vulnerabilities can be compounded, as they intersect and influence each other. Interactions between vulnerability drivers are cascading if, e.g., the absence of AIs liability rules triggers other vulnerabilities for those under the adverse effect of AIs use.</a:t>
            </a:r>
          </a:p>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risk assessment and categorization within the AIA should consider existing legal measures that mitigate the adverse effects of AI technologies, e.g., those contained in the GDPR. </a:t>
            </a:r>
            <a:endParaRPr lang="en-US" sz="1200" b="0" i="0" u="none" strike="noStrike" cap="none" dirty="0" smtClean="0">
              <a:solidFill>
                <a:schemeClr val="dk1"/>
              </a:solidFill>
              <a:effectLst/>
              <a:latin typeface="Calibri"/>
              <a:cs typeface="Calibri"/>
              <a:sym typeface="Calibri"/>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26</a:t>
            </a:fld>
            <a:endParaRPr/>
          </a:p>
        </p:txBody>
      </p:sp>
    </p:spTree>
    <p:extLst>
      <p:ext uri="{BB962C8B-B14F-4D97-AF65-F5344CB8AC3E}">
        <p14:creationId xmlns:p14="http://schemas.microsoft.com/office/powerpoint/2010/main" val="255923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27</a:t>
            </a:fld>
            <a:endParaRPr/>
          </a:p>
        </p:txBody>
      </p:sp>
    </p:spTree>
    <p:extLst>
      <p:ext uri="{BB962C8B-B14F-4D97-AF65-F5344CB8AC3E}">
        <p14:creationId xmlns:p14="http://schemas.microsoft.com/office/powerpoint/2010/main" val="3730084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28</a:t>
            </a:fld>
            <a:endParaRPr/>
          </a:p>
        </p:txBody>
      </p:sp>
    </p:spTree>
    <p:extLst>
      <p:ext uri="{BB962C8B-B14F-4D97-AF65-F5344CB8AC3E}">
        <p14:creationId xmlns:p14="http://schemas.microsoft.com/office/powerpoint/2010/main" val="1112449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29</a:t>
            </a:fld>
            <a:endParaRPr/>
          </a:p>
        </p:txBody>
      </p:sp>
    </p:spTree>
    <p:extLst>
      <p:ext uri="{BB962C8B-B14F-4D97-AF65-F5344CB8AC3E}">
        <p14:creationId xmlns:p14="http://schemas.microsoft.com/office/powerpoint/2010/main" val="4217649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dirty="0" smtClean="0"/>
              <a:t>US </a:t>
            </a:r>
            <a:r>
              <a:rPr lang="sv-SE" dirty="0" err="1" smtClean="0"/>
              <a:t>invests</a:t>
            </a:r>
            <a:r>
              <a:rPr lang="sv-SE" dirty="0" smtClean="0"/>
              <a:t> 100 </a:t>
            </a:r>
            <a:r>
              <a:rPr lang="sv-SE" dirty="0" err="1" smtClean="0"/>
              <a:t>times</a:t>
            </a:r>
            <a:r>
              <a:rPr lang="sv-SE" dirty="0" smtClean="0"/>
              <a:t> </a:t>
            </a:r>
            <a:r>
              <a:rPr lang="sv-SE" dirty="0" err="1" smtClean="0"/>
              <a:t>more</a:t>
            </a:r>
            <a:r>
              <a:rPr lang="sv-SE" dirty="0" smtClean="0"/>
              <a:t> </a:t>
            </a:r>
            <a:r>
              <a:rPr lang="sv-SE" dirty="0" err="1" smtClean="0"/>
              <a:t>than</a:t>
            </a:r>
            <a:r>
              <a:rPr lang="sv-SE" dirty="0" smtClean="0"/>
              <a:t> UAE</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30</a:t>
            </a:fld>
            <a:endParaRPr/>
          </a:p>
        </p:txBody>
      </p:sp>
    </p:spTree>
    <p:extLst>
      <p:ext uri="{BB962C8B-B14F-4D97-AF65-F5344CB8AC3E}">
        <p14:creationId xmlns:p14="http://schemas.microsoft.com/office/powerpoint/2010/main" val="1539743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a:t>
            </a:fld>
            <a:endParaRPr/>
          </a:p>
        </p:txBody>
      </p:sp>
    </p:spTree>
    <p:extLst>
      <p:ext uri="{BB962C8B-B14F-4D97-AF65-F5344CB8AC3E}">
        <p14:creationId xmlns:p14="http://schemas.microsoft.com/office/powerpoint/2010/main" val="690465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31</a:t>
            </a:fld>
            <a:endParaRPr/>
          </a:p>
        </p:txBody>
      </p:sp>
    </p:spTree>
    <p:extLst>
      <p:ext uri="{BB962C8B-B14F-4D97-AF65-F5344CB8AC3E}">
        <p14:creationId xmlns:p14="http://schemas.microsoft.com/office/powerpoint/2010/main" val="4078523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32</a:t>
            </a:fld>
            <a:endParaRPr/>
          </a:p>
        </p:txBody>
      </p:sp>
    </p:spTree>
    <p:extLst>
      <p:ext uri="{BB962C8B-B14F-4D97-AF65-F5344CB8AC3E}">
        <p14:creationId xmlns:p14="http://schemas.microsoft.com/office/powerpoint/2010/main" val="3777104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33</a:t>
            </a:fld>
            <a:endParaRPr/>
          </a:p>
        </p:txBody>
      </p:sp>
    </p:spTree>
    <p:extLst>
      <p:ext uri="{BB962C8B-B14F-4D97-AF65-F5344CB8AC3E}">
        <p14:creationId xmlns:p14="http://schemas.microsoft.com/office/powerpoint/2010/main" val="2706280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34</a:t>
            </a:fld>
            <a:endParaRPr/>
          </a:p>
        </p:txBody>
      </p:sp>
    </p:spTree>
    <p:extLst>
      <p:ext uri="{BB962C8B-B14F-4D97-AF65-F5344CB8AC3E}">
        <p14:creationId xmlns:p14="http://schemas.microsoft.com/office/powerpoint/2010/main" val="295207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err="1" smtClean="0">
                <a:solidFill>
                  <a:schemeClr val="dk1"/>
                </a:solidFill>
                <a:effectLst/>
                <a:latin typeface="Calibri"/>
                <a:ea typeface="Calibri"/>
                <a:cs typeface="Calibri"/>
                <a:sym typeface="Calibri"/>
              </a:rPr>
              <a:t>Altam</a:t>
            </a:r>
            <a:r>
              <a:rPr lang="en-US" sz="1200" b="0" i="0" u="none" strike="noStrike" cap="none" dirty="0" smtClean="0">
                <a:solidFill>
                  <a:schemeClr val="dk1"/>
                </a:solidFill>
                <a:effectLst/>
                <a:latin typeface="Calibri"/>
                <a:ea typeface="Calibri"/>
                <a:cs typeface="Calibri"/>
                <a:sym typeface="Calibri"/>
              </a:rPr>
              <a:t> plans on building GPUs (graphics processing units) that machine-learning systems require. That means building semiconductor fabrication units (</a:t>
            </a:r>
            <a:r>
              <a:rPr lang="en-US" sz="1200" b="0" i="0" u="none" strike="noStrike" cap="none" dirty="0" err="1" smtClean="0">
                <a:solidFill>
                  <a:schemeClr val="dk1"/>
                </a:solidFill>
                <a:effectLst/>
                <a:latin typeface="Calibri"/>
                <a:ea typeface="Calibri"/>
                <a:cs typeface="Calibri"/>
                <a:sym typeface="Calibri"/>
              </a:rPr>
              <a:t>fabs</a:t>
            </a:r>
            <a:r>
              <a:rPr lang="en-US" sz="1200" b="0" i="0" u="none" strike="noStrike" cap="none" dirty="0" smtClean="0">
                <a:solidFill>
                  <a:schemeClr val="dk1"/>
                </a:solidFill>
                <a:effectLst/>
                <a:latin typeface="Calibri"/>
                <a:ea typeface="Calibri"/>
                <a:cs typeface="Calibri"/>
                <a:sym typeface="Calibri"/>
              </a:rPr>
              <a:t>). These cost about $20bn each and take four or more years to commission and become productive. They also require very highly skilled staff – </a:t>
            </a:r>
            <a:r>
              <a:rPr lang="en-US" sz="1200" b="0" i="0" u="none" strike="noStrike" cap="none" dirty="0" smtClean="0">
                <a:solidFill>
                  <a:schemeClr val="dk1"/>
                </a:solidFill>
                <a:effectLst/>
                <a:latin typeface="Calibri"/>
                <a:ea typeface="Calibri"/>
                <a:cs typeface="Calibri"/>
                <a:sym typeface="Calibri"/>
                <a:hlinkClick r:id="rId3"/>
              </a:rPr>
              <a:t>which the US semiconductor industry is short of by about 70,000</a:t>
            </a:r>
            <a:r>
              <a:rPr lang="en-US" sz="1200" b="0" i="0" u="none" strike="noStrike" cap="none" dirty="0" smtClean="0">
                <a:solidFill>
                  <a:schemeClr val="dk1"/>
                </a:solidFill>
                <a:effectLst/>
                <a:latin typeface="Calibri"/>
                <a:ea typeface="Calibri"/>
                <a:cs typeface="Calibri"/>
                <a:sym typeface="Calibri"/>
              </a:rPr>
              <a:t>.</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35</a:t>
            </a:fld>
            <a:endParaRPr/>
          </a:p>
        </p:txBody>
      </p:sp>
    </p:spTree>
    <p:extLst>
      <p:ext uri="{BB962C8B-B14F-4D97-AF65-F5344CB8AC3E}">
        <p14:creationId xmlns:p14="http://schemas.microsoft.com/office/powerpoint/2010/main" val="3751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err="1" smtClean="0">
                <a:solidFill>
                  <a:schemeClr val="dk1"/>
                </a:solidFill>
                <a:effectLst/>
                <a:latin typeface="Calibri"/>
                <a:ea typeface="Calibri"/>
                <a:cs typeface="Calibri"/>
                <a:sym typeface="Calibri"/>
              </a:rPr>
              <a:t>Altam</a:t>
            </a:r>
            <a:r>
              <a:rPr lang="en-US" sz="1200" b="0" i="0" u="none" strike="noStrike" cap="none" dirty="0" smtClean="0">
                <a:solidFill>
                  <a:schemeClr val="dk1"/>
                </a:solidFill>
                <a:effectLst/>
                <a:latin typeface="Calibri"/>
                <a:ea typeface="Calibri"/>
                <a:cs typeface="Calibri"/>
                <a:sym typeface="Calibri"/>
              </a:rPr>
              <a:t> plans on building GPUs (graphics processing units) that machine-learning systems require. That means building semiconductor fabrication units (</a:t>
            </a:r>
            <a:r>
              <a:rPr lang="en-US" sz="1200" b="0" i="0" u="none" strike="noStrike" cap="none" dirty="0" err="1" smtClean="0">
                <a:solidFill>
                  <a:schemeClr val="dk1"/>
                </a:solidFill>
                <a:effectLst/>
                <a:latin typeface="Calibri"/>
                <a:ea typeface="Calibri"/>
                <a:cs typeface="Calibri"/>
                <a:sym typeface="Calibri"/>
              </a:rPr>
              <a:t>fabs</a:t>
            </a:r>
            <a:r>
              <a:rPr lang="en-US" sz="1200" b="0" i="0" u="none" strike="noStrike" cap="none" dirty="0" smtClean="0">
                <a:solidFill>
                  <a:schemeClr val="dk1"/>
                </a:solidFill>
                <a:effectLst/>
                <a:latin typeface="Calibri"/>
                <a:ea typeface="Calibri"/>
                <a:cs typeface="Calibri"/>
                <a:sym typeface="Calibri"/>
              </a:rPr>
              <a:t>). These cost about $20bn each and take four or more years to commission and become productive. They also require very highly skilled staff – </a:t>
            </a:r>
            <a:r>
              <a:rPr lang="en-US" sz="1200" b="0" i="0" u="none" strike="noStrike" cap="none" dirty="0" smtClean="0">
                <a:solidFill>
                  <a:schemeClr val="dk1"/>
                </a:solidFill>
                <a:effectLst/>
                <a:latin typeface="Calibri"/>
                <a:ea typeface="Calibri"/>
                <a:cs typeface="Calibri"/>
                <a:sym typeface="Calibri"/>
                <a:hlinkClick r:id="rId3"/>
              </a:rPr>
              <a:t>which the US semiconductor industry is short of by about 70,000</a:t>
            </a:r>
            <a:r>
              <a:rPr lang="en-US" sz="1200" b="0" i="0" u="none" strike="noStrike" cap="none" dirty="0" smtClean="0">
                <a:solidFill>
                  <a:schemeClr val="dk1"/>
                </a:solidFill>
                <a:effectLst/>
                <a:latin typeface="Calibri"/>
                <a:ea typeface="Calibri"/>
                <a:cs typeface="Calibri"/>
                <a:sym typeface="Calibri"/>
              </a:rPr>
              <a:t>.</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36</a:t>
            </a:fld>
            <a:endParaRPr/>
          </a:p>
        </p:txBody>
      </p:sp>
    </p:spTree>
    <p:extLst>
      <p:ext uri="{BB962C8B-B14F-4D97-AF65-F5344CB8AC3E}">
        <p14:creationId xmlns:p14="http://schemas.microsoft.com/office/powerpoint/2010/main" val="1338842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err="1" smtClean="0">
                <a:solidFill>
                  <a:schemeClr val="dk1"/>
                </a:solidFill>
                <a:effectLst/>
                <a:latin typeface="Calibri"/>
                <a:ea typeface="Calibri"/>
                <a:cs typeface="Calibri"/>
                <a:sym typeface="Calibri"/>
              </a:rPr>
              <a:t>Altam</a:t>
            </a:r>
            <a:r>
              <a:rPr lang="en-US" sz="1200" b="0" i="0" u="none" strike="noStrike" cap="none" dirty="0" smtClean="0">
                <a:solidFill>
                  <a:schemeClr val="dk1"/>
                </a:solidFill>
                <a:effectLst/>
                <a:latin typeface="Calibri"/>
                <a:ea typeface="Calibri"/>
                <a:cs typeface="Calibri"/>
                <a:sym typeface="Calibri"/>
              </a:rPr>
              <a:t> plans on building GPUs (graphics processing units) that machine-learning systems require. That means building semiconductor fabrication units (</a:t>
            </a:r>
            <a:r>
              <a:rPr lang="en-US" sz="1200" b="0" i="0" u="none" strike="noStrike" cap="none" dirty="0" err="1" smtClean="0">
                <a:solidFill>
                  <a:schemeClr val="dk1"/>
                </a:solidFill>
                <a:effectLst/>
                <a:latin typeface="Calibri"/>
                <a:ea typeface="Calibri"/>
                <a:cs typeface="Calibri"/>
                <a:sym typeface="Calibri"/>
              </a:rPr>
              <a:t>fabs</a:t>
            </a:r>
            <a:r>
              <a:rPr lang="en-US" sz="1200" b="0" i="0" u="none" strike="noStrike" cap="none" dirty="0" smtClean="0">
                <a:solidFill>
                  <a:schemeClr val="dk1"/>
                </a:solidFill>
                <a:effectLst/>
                <a:latin typeface="Calibri"/>
                <a:ea typeface="Calibri"/>
                <a:cs typeface="Calibri"/>
                <a:sym typeface="Calibri"/>
              </a:rPr>
              <a:t>). These cost about $20bn each and take four or more years to commission and become productive. They also require very highly skilled staff – </a:t>
            </a:r>
            <a:r>
              <a:rPr lang="en-US" sz="1200" b="0" i="0" u="none" strike="noStrike" cap="none" dirty="0" smtClean="0">
                <a:solidFill>
                  <a:schemeClr val="dk1"/>
                </a:solidFill>
                <a:effectLst/>
                <a:latin typeface="Calibri"/>
                <a:ea typeface="Calibri"/>
                <a:cs typeface="Calibri"/>
                <a:sym typeface="Calibri"/>
                <a:hlinkClick r:id="rId3"/>
              </a:rPr>
              <a:t>which the US semiconductor industry is short of by about 70,000</a:t>
            </a:r>
            <a:r>
              <a:rPr lang="en-US" sz="1200" b="0" i="0" u="none" strike="noStrike" cap="none" dirty="0" smtClean="0">
                <a:solidFill>
                  <a:schemeClr val="dk1"/>
                </a:solidFill>
                <a:effectLst/>
                <a:latin typeface="Calibri"/>
                <a:ea typeface="Calibri"/>
                <a:cs typeface="Calibri"/>
                <a:sym typeface="Calibri"/>
              </a:rPr>
              <a:t>.</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37</a:t>
            </a:fld>
            <a:endParaRPr/>
          </a:p>
        </p:txBody>
      </p:sp>
    </p:spTree>
    <p:extLst>
      <p:ext uri="{BB962C8B-B14F-4D97-AF65-F5344CB8AC3E}">
        <p14:creationId xmlns:p14="http://schemas.microsoft.com/office/powerpoint/2010/main" val="4113954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dirty="0" smtClean="0"/>
              <a:t>Source: https://reliefweb.int/report/democratic-republic-congo/mining-and-conflict-eastern-drc-interactive-story-map </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38</a:t>
            </a:fld>
            <a:endParaRPr/>
          </a:p>
        </p:txBody>
      </p:sp>
    </p:spTree>
    <p:extLst>
      <p:ext uri="{BB962C8B-B14F-4D97-AF65-F5344CB8AC3E}">
        <p14:creationId xmlns:p14="http://schemas.microsoft.com/office/powerpoint/2010/main" val="1842403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err="1" smtClean="0">
                <a:solidFill>
                  <a:schemeClr val="dk1"/>
                </a:solidFill>
                <a:effectLst/>
                <a:latin typeface="Calibri"/>
                <a:ea typeface="Calibri"/>
                <a:cs typeface="Calibri"/>
                <a:sym typeface="Calibri"/>
              </a:rPr>
              <a:t>Altam</a:t>
            </a:r>
            <a:r>
              <a:rPr lang="en-US" sz="1200" b="0" i="0" u="none" strike="noStrike" cap="none" dirty="0" smtClean="0">
                <a:solidFill>
                  <a:schemeClr val="dk1"/>
                </a:solidFill>
                <a:effectLst/>
                <a:latin typeface="Calibri"/>
                <a:ea typeface="Calibri"/>
                <a:cs typeface="Calibri"/>
                <a:sym typeface="Calibri"/>
              </a:rPr>
              <a:t> plans on building GPUs (graphics processing units) that machine-learning systems require. That means building semiconductor fabrication units (</a:t>
            </a:r>
            <a:r>
              <a:rPr lang="en-US" sz="1200" b="0" i="0" u="none" strike="noStrike" cap="none" dirty="0" err="1" smtClean="0">
                <a:solidFill>
                  <a:schemeClr val="dk1"/>
                </a:solidFill>
                <a:effectLst/>
                <a:latin typeface="Calibri"/>
                <a:ea typeface="Calibri"/>
                <a:cs typeface="Calibri"/>
                <a:sym typeface="Calibri"/>
              </a:rPr>
              <a:t>fabs</a:t>
            </a:r>
            <a:r>
              <a:rPr lang="en-US" sz="1200" b="0" i="0" u="none" strike="noStrike" cap="none" dirty="0" smtClean="0">
                <a:solidFill>
                  <a:schemeClr val="dk1"/>
                </a:solidFill>
                <a:effectLst/>
                <a:latin typeface="Calibri"/>
                <a:ea typeface="Calibri"/>
                <a:cs typeface="Calibri"/>
                <a:sym typeface="Calibri"/>
              </a:rPr>
              <a:t>). These cost about $20bn each and take four or more years to commission and become productive. They also require very highly skilled staff – </a:t>
            </a:r>
            <a:r>
              <a:rPr lang="en-US" sz="1200" b="0" i="0" u="none" strike="noStrike" cap="none" dirty="0" smtClean="0">
                <a:solidFill>
                  <a:schemeClr val="dk1"/>
                </a:solidFill>
                <a:effectLst/>
                <a:latin typeface="Calibri"/>
                <a:ea typeface="Calibri"/>
                <a:cs typeface="Calibri"/>
                <a:sym typeface="Calibri"/>
                <a:hlinkClick r:id="rId3"/>
              </a:rPr>
              <a:t>which the US semiconductor industry is short of by about 70,000</a:t>
            </a:r>
            <a:r>
              <a:rPr lang="en-US" sz="1200" b="0" i="0" u="none" strike="noStrike" cap="none" dirty="0" smtClean="0">
                <a:solidFill>
                  <a:schemeClr val="dk1"/>
                </a:solidFill>
                <a:effectLst/>
                <a:latin typeface="Calibri"/>
                <a:ea typeface="Calibri"/>
                <a:cs typeface="Calibri"/>
                <a:sym typeface="Calibri"/>
              </a:rPr>
              <a:t>.</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39</a:t>
            </a:fld>
            <a:endParaRPr/>
          </a:p>
        </p:txBody>
      </p:sp>
    </p:spTree>
    <p:extLst>
      <p:ext uri="{BB962C8B-B14F-4D97-AF65-F5344CB8AC3E}">
        <p14:creationId xmlns:p14="http://schemas.microsoft.com/office/powerpoint/2010/main" val="1849321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40</a:t>
            </a:fld>
            <a:endParaRPr/>
          </a:p>
        </p:txBody>
      </p:sp>
    </p:spTree>
    <p:extLst>
      <p:ext uri="{BB962C8B-B14F-4D97-AF65-F5344CB8AC3E}">
        <p14:creationId xmlns:p14="http://schemas.microsoft.com/office/powerpoint/2010/main" val="2620343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5</a:t>
            </a:fld>
            <a:endParaRPr/>
          </a:p>
        </p:txBody>
      </p:sp>
    </p:spTree>
    <p:extLst>
      <p:ext uri="{BB962C8B-B14F-4D97-AF65-F5344CB8AC3E}">
        <p14:creationId xmlns:p14="http://schemas.microsoft.com/office/powerpoint/2010/main" val="4199951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dirty="0" err="1" smtClean="0"/>
              <a:t>Strubell</a:t>
            </a:r>
            <a:r>
              <a:rPr lang="sv-SE" dirty="0" smtClean="0"/>
              <a:t> et al. Source: https://arxiv.org/abs/1906.02243v1</a:t>
            </a:r>
          </a:p>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41</a:t>
            </a:fld>
            <a:endParaRPr/>
          </a:p>
        </p:txBody>
      </p:sp>
    </p:spTree>
    <p:extLst>
      <p:ext uri="{BB962C8B-B14F-4D97-AF65-F5344CB8AC3E}">
        <p14:creationId xmlns:p14="http://schemas.microsoft.com/office/powerpoint/2010/main" val="2252422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embodied emissions are those emissions associated with the materials and processes involved in producing a given product, such as the computing equipment needed to train and deploy ML models. While the production of these emissions is exclusively limited to the manufacturing process, this total amount is usually spread over the time during which equipment is used by dividing the total embodied emissions by the time of use. Estimating the CO2 emissions produced by generating the electricity necessary for powering model training –</a:t>
            </a:r>
            <a:r>
              <a:rPr lang="en-US" baseline="0" dirty="0" smtClean="0"/>
              <a:t> that is e</a:t>
            </a:r>
            <a:r>
              <a:rPr lang="en-US" dirty="0" smtClean="0"/>
              <a:t>stimating the Carbon Footprint of BLOOM is typically referred to as dynamic consumption. The broader infrastructure that maintains and connects the</a:t>
            </a:r>
            <a:r>
              <a:rPr lang="en-US" baseline="0" dirty="0" smtClean="0"/>
              <a:t> GPU</a:t>
            </a:r>
            <a:r>
              <a:rPr lang="en-US" dirty="0" smtClean="0"/>
              <a:t> also requires large amounts of energy to power it – this is referred to as idle consumption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Source paper: https://arxiv.org/pdf/2211.02001.pdf </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42</a:t>
            </a:fld>
            <a:endParaRPr/>
          </a:p>
        </p:txBody>
      </p:sp>
    </p:spTree>
    <p:extLst>
      <p:ext uri="{BB962C8B-B14F-4D97-AF65-F5344CB8AC3E}">
        <p14:creationId xmlns:p14="http://schemas.microsoft.com/office/powerpoint/2010/main" val="1254460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43</a:t>
            </a:fld>
            <a:endParaRPr/>
          </a:p>
        </p:txBody>
      </p:sp>
    </p:spTree>
    <p:extLst>
      <p:ext uri="{BB962C8B-B14F-4D97-AF65-F5344CB8AC3E}">
        <p14:creationId xmlns:p14="http://schemas.microsoft.com/office/powerpoint/2010/main" val="3731637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“Data centers are big energy consumers—a hyper scaler’s data center can use as much power as 80,000 households do. </a:t>
            </a:r>
          </a:p>
          <a:p>
            <a:pPr marL="0" lvl="0" indent="0" algn="l" rtl="0">
              <a:spcBef>
                <a:spcPts val="0"/>
              </a:spcBef>
              <a:spcAft>
                <a:spcPts val="0"/>
              </a:spcAft>
              <a:buNone/>
            </a:pPr>
            <a:r>
              <a:rPr lang="en-US" dirty="0" smtClean="0"/>
              <a:t>Sources: </a:t>
            </a:r>
          </a:p>
          <a:p>
            <a:pPr marL="0" lvl="0" indent="0" algn="l" rtl="0">
              <a:spcBef>
                <a:spcPts val="0"/>
              </a:spcBef>
              <a:spcAft>
                <a:spcPts val="0"/>
              </a:spcAft>
              <a:buNone/>
            </a:pPr>
            <a:r>
              <a:rPr lang="en-US" dirty="0" smtClean="0"/>
              <a:t>https://www.sciencedirect.com/science/article/pii/S0306261919317969 </a:t>
            </a:r>
          </a:p>
          <a:p>
            <a:pPr marL="0" lvl="0" indent="0" algn="l" rtl="0">
              <a:spcBef>
                <a:spcPts val="0"/>
              </a:spcBef>
              <a:spcAft>
                <a:spcPts val="0"/>
              </a:spcAft>
              <a:buNone/>
            </a:pPr>
            <a:r>
              <a:rPr lang="en-US" dirty="0" smtClean="0"/>
              <a:t>https://www.sciencedirect.com/science/article/pii/S1364032123006342#bib8</a:t>
            </a:r>
          </a:p>
          <a:p>
            <a:pPr marL="0" lvl="0" indent="0" algn="l" rtl="0">
              <a:spcBef>
                <a:spcPts val="0"/>
              </a:spcBef>
              <a:spcAft>
                <a:spcPts val="0"/>
              </a:spcAft>
              <a:buNone/>
            </a:pPr>
            <a:r>
              <a:rPr lang="en-US" dirty="0" smtClean="0"/>
              <a:t>https://arxiv.org/pdf/2304.03271.pdf</a:t>
            </a:r>
          </a:p>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44</a:t>
            </a:fld>
            <a:endParaRPr/>
          </a:p>
        </p:txBody>
      </p:sp>
    </p:spTree>
    <p:extLst>
      <p:ext uri="{BB962C8B-B14F-4D97-AF65-F5344CB8AC3E}">
        <p14:creationId xmlns:p14="http://schemas.microsoft.com/office/powerpoint/2010/main" val="2304311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“Data centers are big energy consumers—a hyper scaler’s data center can use as much power as 80,000 households do. </a:t>
            </a:r>
          </a:p>
          <a:p>
            <a:pPr marL="0" lvl="0" indent="0" algn="l" rtl="0">
              <a:spcBef>
                <a:spcPts val="0"/>
              </a:spcBef>
              <a:spcAft>
                <a:spcPts val="0"/>
              </a:spcAft>
              <a:buNone/>
            </a:pPr>
            <a:r>
              <a:rPr lang="en-US" dirty="0" smtClean="0"/>
              <a:t>Sources: </a:t>
            </a:r>
          </a:p>
          <a:p>
            <a:pPr marL="0" lvl="0" indent="0" algn="l" rtl="0">
              <a:spcBef>
                <a:spcPts val="0"/>
              </a:spcBef>
              <a:spcAft>
                <a:spcPts val="0"/>
              </a:spcAft>
              <a:buNone/>
            </a:pPr>
            <a:r>
              <a:rPr lang="en-US" dirty="0" smtClean="0"/>
              <a:t>https://www.sciencedirect.com/science/article/pii/S0306261919317969 </a:t>
            </a:r>
          </a:p>
          <a:p>
            <a:pPr marL="0" lvl="0" indent="0" algn="l" rtl="0">
              <a:spcBef>
                <a:spcPts val="0"/>
              </a:spcBef>
              <a:spcAft>
                <a:spcPts val="0"/>
              </a:spcAft>
              <a:buNone/>
            </a:pPr>
            <a:r>
              <a:rPr lang="en-US" dirty="0" smtClean="0"/>
              <a:t>https://www.sciencedirect.com/science/article/pii/S1364032123006342#bib8</a:t>
            </a:r>
          </a:p>
          <a:p>
            <a:pPr marL="0" lvl="0" indent="0" algn="l" rtl="0">
              <a:spcBef>
                <a:spcPts val="0"/>
              </a:spcBef>
              <a:spcAft>
                <a:spcPts val="0"/>
              </a:spcAft>
              <a:buNone/>
            </a:pPr>
            <a:r>
              <a:rPr lang="en-US" dirty="0" smtClean="0"/>
              <a:t>https://arxiv.org/pdf/2304.03271.pdf</a:t>
            </a:r>
          </a:p>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45</a:t>
            </a:fld>
            <a:endParaRPr/>
          </a:p>
        </p:txBody>
      </p:sp>
    </p:spTree>
    <p:extLst>
      <p:ext uri="{BB962C8B-B14F-4D97-AF65-F5344CB8AC3E}">
        <p14:creationId xmlns:p14="http://schemas.microsoft.com/office/powerpoint/2010/main" val="1721604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46</a:t>
            </a:fld>
            <a:endParaRPr/>
          </a:p>
        </p:txBody>
      </p:sp>
    </p:spTree>
    <p:extLst>
      <p:ext uri="{BB962C8B-B14F-4D97-AF65-F5344CB8AC3E}">
        <p14:creationId xmlns:p14="http://schemas.microsoft.com/office/powerpoint/2010/main" val="3991008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6</a:t>
            </a:fld>
            <a:endParaRPr/>
          </a:p>
        </p:txBody>
      </p:sp>
    </p:spTree>
    <p:extLst>
      <p:ext uri="{BB962C8B-B14F-4D97-AF65-F5344CB8AC3E}">
        <p14:creationId xmlns:p14="http://schemas.microsoft.com/office/powerpoint/2010/main" val="623661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7</a:t>
            </a:fld>
            <a:endParaRPr/>
          </a:p>
        </p:txBody>
      </p:sp>
    </p:spTree>
    <p:extLst>
      <p:ext uri="{BB962C8B-B14F-4D97-AF65-F5344CB8AC3E}">
        <p14:creationId xmlns:p14="http://schemas.microsoft.com/office/powerpoint/2010/main" val="2403915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8</a:t>
            </a:fld>
            <a:endParaRPr/>
          </a:p>
        </p:txBody>
      </p:sp>
    </p:spTree>
    <p:extLst>
      <p:ext uri="{BB962C8B-B14F-4D97-AF65-F5344CB8AC3E}">
        <p14:creationId xmlns:p14="http://schemas.microsoft.com/office/powerpoint/2010/main" val="52844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9</a:t>
            </a:fld>
            <a:endParaRPr/>
          </a:p>
        </p:txBody>
      </p:sp>
    </p:spTree>
    <p:extLst>
      <p:ext uri="{BB962C8B-B14F-4D97-AF65-F5344CB8AC3E}">
        <p14:creationId xmlns:p14="http://schemas.microsoft.com/office/powerpoint/2010/main" val="84016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10</a:t>
            </a:fld>
            <a:endParaRPr/>
          </a:p>
        </p:txBody>
      </p:sp>
    </p:spTree>
    <p:extLst>
      <p:ext uri="{BB962C8B-B14F-4D97-AF65-F5344CB8AC3E}">
        <p14:creationId xmlns:p14="http://schemas.microsoft.com/office/powerpoint/2010/main" val="234818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olo e contenuto">
  <p:cSld name="Titolo e contenuto">
    <p:spTree>
      <p:nvGrpSpPr>
        <p:cNvPr id="1"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bild">
    <p:spTree>
      <p:nvGrpSpPr>
        <p:cNvPr id="1" name=""/>
        <p:cNvGrpSpPr/>
        <p:nvPr/>
      </p:nvGrpSpPr>
      <p:grpSpPr>
        <a:xfrm>
          <a:off x="0" y="0"/>
          <a:ext cx="0" cy="0"/>
          <a:chOff x="0" y="0"/>
          <a:chExt cx="0" cy="0"/>
        </a:xfrm>
      </p:grpSpPr>
      <p:pic>
        <p:nvPicPr>
          <p:cNvPr id="2" name="Bildobjekt 18"/>
          <p:cNvPicPr>
            <a:picLocks noChangeAspect="1" noChangeArrowheads="1"/>
          </p:cNvPicPr>
          <p:nvPr/>
        </p:nvPicPr>
        <p:blipFill>
          <a:blip r:embed="rId2">
            <a:extLst>
              <a:ext uri="{28A0092B-C50C-407E-A947-70E740481C1C}">
                <a14:useLocalDpi xmlns:a14="http://schemas.microsoft.com/office/drawing/2010/main"/>
              </a:ext>
            </a:extLst>
          </a:blip>
          <a:srcRect l="27231" t="40906" r="20988" b="17529"/>
          <a:stretch>
            <a:fillRect/>
          </a:stretch>
        </p:blipFill>
        <p:spPr bwMode="auto">
          <a:xfrm>
            <a:off x="334433" y="3390212"/>
            <a:ext cx="11523135" cy="323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ubrik 1">
            <a:extLst>
              <a:ext uri="{FF2B5EF4-FFF2-40B4-BE49-F238E27FC236}">
                <a16:creationId xmlns:a16="http://schemas.microsoft.com/office/drawing/2014/main" id="{C2E0D84A-3EC1-DD40-8DA6-147FB563C32E}"/>
              </a:ext>
            </a:extLst>
          </p:cNvPr>
          <p:cNvSpPr>
            <a:spLocks noGrp="1"/>
          </p:cNvSpPr>
          <p:nvPr>
            <p:ph type="ctrTitle" hasCustomPrompt="1"/>
          </p:nvPr>
        </p:nvSpPr>
        <p:spPr>
          <a:xfrm>
            <a:off x="612731" y="1439250"/>
            <a:ext cx="10908287" cy="858260"/>
          </a:xfrm>
        </p:spPr>
        <p:txBody>
          <a:bodyPr lIns="90000" anchor="t">
            <a:noAutofit/>
          </a:bodyPr>
          <a:lstStyle>
            <a:lvl1pPr algn="l">
              <a:lnSpc>
                <a:spcPct val="90000"/>
              </a:lnSpc>
              <a:defRPr sz="4800"/>
            </a:lvl1pPr>
          </a:lstStyle>
          <a:p>
            <a:r>
              <a:rPr lang="sv-SE" dirty="0"/>
              <a:t>Klicka för att ändra rubrikformat</a:t>
            </a:r>
            <a:endParaRPr lang="en-GB" dirty="0"/>
          </a:p>
        </p:txBody>
      </p:sp>
      <p:sp>
        <p:nvSpPr>
          <p:cNvPr id="8" name="Underrubrik 2">
            <a:extLst>
              <a:ext uri="{FF2B5EF4-FFF2-40B4-BE49-F238E27FC236}">
                <a16:creationId xmlns:a16="http://schemas.microsoft.com/office/drawing/2014/main" id="{D9708450-9178-2141-98CC-ED5077AF0A7F}"/>
              </a:ext>
            </a:extLst>
          </p:cNvPr>
          <p:cNvSpPr>
            <a:spLocks noGrp="1"/>
          </p:cNvSpPr>
          <p:nvPr>
            <p:ph type="subTitle" idx="1"/>
          </p:nvPr>
        </p:nvSpPr>
        <p:spPr>
          <a:xfrm>
            <a:off x="612731" y="2297510"/>
            <a:ext cx="10908287" cy="948041"/>
          </a:xfrm>
        </p:spPr>
        <p:txBody>
          <a:bodyPr lIns="108000" rIns="90000">
            <a:noAutofit/>
          </a:bodyPr>
          <a:lstStyle>
            <a:lvl1pPr marL="0" indent="0" algn="l">
              <a:lnSpc>
                <a:spcPct val="90000"/>
              </a:lnSpc>
              <a:buNone/>
              <a:defRPr sz="2667">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sv-SE" dirty="0"/>
              <a:t>Klicka här för att ändra mall för underrubrikformat</a:t>
            </a:r>
            <a:endParaRPr lang="en-GB" dirty="0"/>
          </a:p>
        </p:txBody>
      </p:sp>
      <p:grpSp>
        <p:nvGrpSpPr>
          <p:cNvPr id="12" name="Grupp 11">
            <a:extLst>
              <a:ext uri="{FF2B5EF4-FFF2-40B4-BE49-F238E27FC236}">
                <a16:creationId xmlns:a16="http://schemas.microsoft.com/office/drawing/2014/main" id="{E9331F4D-CFBF-B743-B11A-1C8047D3CFBE}"/>
              </a:ext>
            </a:extLst>
          </p:cNvPr>
          <p:cNvGrpSpPr/>
          <p:nvPr userDrawn="1"/>
        </p:nvGrpSpPr>
        <p:grpSpPr>
          <a:xfrm>
            <a:off x="0" y="0"/>
            <a:ext cx="1563707" cy="1574800"/>
            <a:chOff x="0" y="0"/>
            <a:chExt cx="1118774" cy="1126711"/>
          </a:xfrm>
          <a:noFill/>
        </p:grpSpPr>
        <p:pic>
          <p:nvPicPr>
            <p:cNvPr id="13" name="Picture 2">
              <a:extLst>
                <a:ext uri="{FF2B5EF4-FFF2-40B4-BE49-F238E27FC236}">
                  <a16:creationId xmlns:a16="http://schemas.microsoft.com/office/drawing/2014/main" id="{A58F791A-AC82-4241-9571-C01F81F86836}"/>
                </a:ext>
              </a:extLst>
            </p:cNvPr>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38674" y="237964"/>
              <a:ext cx="641393" cy="6497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upp 13">
              <a:extLst>
                <a:ext uri="{FF2B5EF4-FFF2-40B4-BE49-F238E27FC236}">
                  <a16:creationId xmlns:a16="http://schemas.microsoft.com/office/drawing/2014/main" id="{8947ABFC-334D-4740-BE63-0A994ACCB788}"/>
                </a:ext>
              </a:extLst>
            </p:cNvPr>
            <p:cNvGrpSpPr>
              <a:grpSpLocks noChangeAspect="1"/>
            </p:cNvGrpSpPr>
            <p:nvPr/>
          </p:nvGrpSpPr>
          <p:grpSpPr>
            <a:xfrm>
              <a:off x="440017" y="0"/>
              <a:ext cx="238707" cy="238781"/>
              <a:chOff x="2212991" y="4839051"/>
              <a:chExt cx="754419" cy="754653"/>
            </a:xfrm>
            <a:grpFill/>
          </p:grpSpPr>
          <p:sp>
            <p:nvSpPr>
              <p:cNvPr id="52" name="Rektangel 51">
                <a:extLst>
                  <a:ext uri="{FF2B5EF4-FFF2-40B4-BE49-F238E27FC236}">
                    <a16:creationId xmlns:a16="http://schemas.microsoft.com/office/drawing/2014/main" id="{9C1F2ABF-FD0A-7047-8941-99E4FF67871B}"/>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3" name="Rektangel 52">
                <a:extLst>
                  <a:ext uri="{FF2B5EF4-FFF2-40B4-BE49-F238E27FC236}">
                    <a16:creationId xmlns:a16="http://schemas.microsoft.com/office/drawing/2014/main" id="{9F776FDA-E8EC-9045-BD9F-45209E3A805F}"/>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4" name="Rektangel 53">
                <a:extLst>
                  <a:ext uri="{FF2B5EF4-FFF2-40B4-BE49-F238E27FC236}">
                    <a16:creationId xmlns:a16="http://schemas.microsoft.com/office/drawing/2014/main" id="{7024E031-C178-924F-A947-E6AB347889C7}"/>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5" name="Rektangel 54">
                <a:extLst>
                  <a:ext uri="{FF2B5EF4-FFF2-40B4-BE49-F238E27FC236}">
                    <a16:creationId xmlns:a16="http://schemas.microsoft.com/office/drawing/2014/main" id="{9C9F9DC5-A524-D145-9011-37CC11C6EC20}"/>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6" name="Rektangel 55">
                <a:extLst>
                  <a:ext uri="{FF2B5EF4-FFF2-40B4-BE49-F238E27FC236}">
                    <a16:creationId xmlns:a16="http://schemas.microsoft.com/office/drawing/2014/main" id="{64829C5F-978F-D747-8E8C-862213367EDC}"/>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7" name="Rektangel 56">
                <a:extLst>
                  <a:ext uri="{FF2B5EF4-FFF2-40B4-BE49-F238E27FC236}">
                    <a16:creationId xmlns:a16="http://schemas.microsoft.com/office/drawing/2014/main" id="{2B47CF5B-7594-274E-B9E9-81D1789F4950}"/>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8" name="Rektangel 57">
                <a:extLst>
                  <a:ext uri="{FF2B5EF4-FFF2-40B4-BE49-F238E27FC236}">
                    <a16:creationId xmlns:a16="http://schemas.microsoft.com/office/drawing/2014/main" id="{D1A397B8-832C-BE46-B490-8871281D0DD6}"/>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9" name="Rektangel 58">
                <a:extLst>
                  <a:ext uri="{FF2B5EF4-FFF2-40B4-BE49-F238E27FC236}">
                    <a16:creationId xmlns:a16="http://schemas.microsoft.com/office/drawing/2014/main" id="{DE1FD1AF-8E22-CE4C-B838-C310A32D3678}"/>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60" name="Rektangel 59">
                <a:extLst>
                  <a:ext uri="{FF2B5EF4-FFF2-40B4-BE49-F238E27FC236}">
                    <a16:creationId xmlns:a16="http://schemas.microsoft.com/office/drawing/2014/main" id="{1DC6E4F4-0565-C244-8DCD-B715E7E69CD9}"/>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grpSp>
        <p:grpSp>
          <p:nvGrpSpPr>
            <p:cNvPr id="15" name="Grupp 14">
              <a:extLst>
                <a:ext uri="{FF2B5EF4-FFF2-40B4-BE49-F238E27FC236}">
                  <a16:creationId xmlns:a16="http://schemas.microsoft.com/office/drawing/2014/main" id="{40184570-8C9F-D547-BFCF-47EDE34BEABF}"/>
                </a:ext>
              </a:extLst>
            </p:cNvPr>
            <p:cNvGrpSpPr>
              <a:grpSpLocks noChangeAspect="1"/>
            </p:cNvGrpSpPr>
            <p:nvPr/>
          </p:nvGrpSpPr>
          <p:grpSpPr>
            <a:xfrm>
              <a:off x="440017" y="887930"/>
              <a:ext cx="238707" cy="238781"/>
              <a:chOff x="2212991" y="4839051"/>
              <a:chExt cx="754419" cy="754653"/>
            </a:xfrm>
            <a:grpFill/>
          </p:grpSpPr>
          <p:sp>
            <p:nvSpPr>
              <p:cNvPr id="43" name="Rektangel 42">
                <a:extLst>
                  <a:ext uri="{FF2B5EF4-FFF2-40B4-BE49-F238E27FC236}">
                    <a16:creationId xmlns:a16="http://schemas.microsoft.com/office/drawing/2014/main" id="{A61EED33-3876-6C46-A702-773D24B265C3}"/>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4" name="Rektangel 43">
                <a:extLst>
                  <a:ext uri="{FF2B5EF4-FFF2-40B4-BE49-F238E27FC236}">
                    <a16:creationId xmlns:a16="http://schemas.microsoft.com/office/drawing/2014/main" id="{4D8A9A53-2174-6D4A-BBB7-03CDEA7B382A}"/>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5" name="Rektangel 44">
                <a:extLst>
                  <a:ext uri="{FF2B5EF4-FFF2-40B4-BE49-F238E27FC236}">
                    <a16:creationId xmlns:a16="http://schemas.microsoft.com/office/drawing/2014/main" id="{3EF5D968-9105-C94D-BE78-C3D31395CC25}"/>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6" name="Rektangel 45">
                <a:extLst>
                  <a:ext uri="{FF2B5EF4-FFF2-40B4-BE49-F238E27FC236}">
                    <a16:creationId xmlns:a16="http://schemas.microsoft.com/office/drawing/2014/main" id="{EC212671-72CA-9245-919A-6FA7C159FA15}"/>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7" name="Rektangel 46">
                <a:extLst>
                  <a:ext uri="{FF2B5EF4-FFF2-40B4-BE49-F238E27FC236}">
                    <a16:creationId xmlns:a16="http://schemas.microsoft.com/office/drawing/2014/main" id="{3A60D9C3-D2EA-4D42-87B8-128A9096F2C9}"/>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8" name="Rektangel 47">
                <a:extLst>
                  <a:ext uri="{FF2B5EF4-FFF2-40B4-BE49-F238E27FC236}">
                    <a16:creationId xmlns:a16="http://schemas.microsoft.com/office/drawing/2014/main" id="{DE94F348-690F-E540-9093-1C49199F26C1}"/>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9" name="Rektangel 48">
                <a:extLst>
                  <a:ext uri="{FF2B5EF4-FFF2-40B4-BE49-F238E27FC236}">
                    <a16:creationId xmlns:a16="http://schemas.microsoft.com/office/drawing/2014/main" id="{0F47886B-9D67-8945-B978-E3C389995422}"/>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0" name="Rektangel 49">
                <a:extLst>
                  <a:ext uri="{FF2B5EF4-FFF2-40B4-BE49-F238E27FC236}">
                    <a16:creationId xmlns:a16="http://schemas.microsoft.com/office/drawing/2014/main" id="{B6E087E5-ED56-1F44-AB4D-4E5DC58625B2}"/>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1" name="Rektangel 50">
                <a:extLst>
                  <a:ext uri="{FF2B5EF4-FFF2-40B4-BE49-F238E27FC236}">
                    <a16:creationId xmlns:a16="http://schemas.microsoft.com/office/drawing/2014/main" id="{FEAE9DDC-8E15-554D-A9F9-32C9FD821303}"/>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grpSp>
        <p:grpSp>
          <p:nvGrpSpPr>
            <p:cNvPr id="16" name="Grupp 15">
              <a:extLst>
                <a:ext uri="{FF2B5EF4-FFF2-40B4-BE49-F238E27FC236}">
                  <a16:creationId xmlns:a16="http://schemas.microsoft.com/office/drawing/2014/main" id="{BBD191D5-8184-A045-B6FE-5411D0DCF582}"/>
                </a:ext>
              </a:extLst>
            </p:cNvPr>
            <p:cNvGrpSpPr>
              <a:grpSpLocks noChangeAspect="1"/>
            </p:cNvGrpSpPr>
            <p:nvPr/>
          </p:nvGrpSpPr>
          <p:grpSpPr>
            <a:xfrm>
              <a:off x="0" y="443465"/>
              <a:ext cx="238707" cy="238781"/>
              <a:chOff x="2212991" y="4839051"/>
              <a:chExt cx="754419" cy="754653"/>
            </a:xfrm>
            <a:grpFill/>
          </p:grpSpPr>
          <p:sp>
            <p:nvSpPr>
              <p:cNvPr id="27" name="Rektangel 26">
                <a:extLst>
                  <a:ext uri="{FF2B5EF4-FFF2-40B4-BE49-F238E27FC236}">
                    <a16:creationId xmlns:a16="http://schemas.microsoft.com/office/drawing/2014/main" id="{8DFBCE1C-D3B2-5F49-A340-D59567749FAF}"/>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8" name="Rektangel 27">
                <a:extLst>
                  <a:ext uri="{FF2B5EF4-FFF2-40B4-BE49-F238E27FC236}">
                    <a16:creationId xmlns:a16="http://schemas.microsoft.com/office/drawing/2014/main" id="{1A697A31-3F22-3D42-AAC2-3D75D7AB3974}"/>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9" name="Rektangel 28">
                <a:extLst>
                  <a:ext uri="{FF2B5EF4-FFF2-40B4-BE49-F238E27FC236}">
                    <a16:creationId xmlns:a16="http://schemas.microsoft.com/office/drawing/2014/main" id="{1533B9DF-99E0-F148-98DF-1AE4E0DCB229}"/>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30" name="Rektangel 29">
                <a:extLst>
                  <a:ext uri="{FF2B5EF4-FFF2-40B4-BE49-F238E27FC236}">
                    <a16:creationId xmlns:a16="http://schemas.microsoft.com/office/drawing/2014/main" id="{AC0994CB-1562-C84A-BC07-C3E433681627}"/>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38" name="Rektangel 37">
                <a:extLst>
                  <a:ext uri="{FF2B5EF4-FFF2-40B4-BE49-F238E27FC236}">
                    <a16:creationId xmlns:a16="http://schemas.microsoft.com/office/drawing/2014/main" id="{1C45B92F-660A-FE46-AB66-EC8D8127EEE6}"/>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39" name="Rektangel 38">
                <a:extLst>
                  <a:ext uri="{FF2B5EF4-FFF2-40B4-BE49-F238E27FC236}">
                    <a16:creationId xmlns:a16="http://schemas.microsoft.com/office/drawing/2014/main" id="{6BFB85B6-8991-7A40-9E36-70642CC39972}"/>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0" name="Rektangel 39">
                <a:extLst>
                  <a:ext uri="{FF2B5EF4-FFF2-40B4-BE49-F238E27FC236}">
                    <a16:creationId xmlns:a16="http://schemas.microsoft.com/office/drawing/2014/main" id="{DA01DD59-2BF2-D44E-92BC-D4F5118FF537}"/>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1" name="Rektangel 40">
                <a:extLst>
                  <a:ext uri="{FF2B5EF4-FFF2-40B4-BE49-F238E27FC236}">
                    <a16:creationId xmlns:a16="http://schemas.microsoft.com/office/drawing/2014/main" id="{A044860E-CE54-C645-8C96-DCC0027B3850}"/>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2" name="Rektangel 41">
                <a:extLst>
                  <a:ext uri="{FF2B5EF4-FFF2-40B4-BE49-F238E27FC236}">
                    <a16:creationId xmlns:a16="http://schemas.microsoft.com/office/drawing/2014/main" id="{040B73E1-2341-A342-9BFA-9F9DC4E47D90}"/>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grpSp>
        <p:grpSp>
          <p:nvGrpSpPr>
            <p:cNvPr id="17" name="Grupp 16">
              <a:extLst>
                <a:ext uri="{FF2B5EF4-FFF2-40B4-BE49-F238E27FC236}">
                  <a16:creationId xmlns:a16="http://schemas.microsoft.com/office/drawing/2014/main" id="{C01C7D92-822D-F247-888A-51CDBE3208C8}"/>
                </a:ext>
              </a:extLst>
            </p:cNvPr>
            <p:cNvGrpSpPr>
              <a:grpSpLocks noChangeAspect="1"/>
            </p:cNvGrpSpPr>
            <p:nvPr/>
          </p:nvGrpSpPr>
          <p:grpSpPr>
            <a:xfrm>
              <a:off x="880067" y="443465"/>
              <a:ext cx="238707" cy="238781"/>
              <a:chOff x="2212991" y="4839051"/>
              <a:chExt cx="754419" cy="754653"/>
            </a:xfrm>
            <a:grpFill/>
          </p:grpSpPr>
          <p:sp>
            <p:nvSpPr>
              <p:cNvPr id="18" name="Rektangel 17">
                <a:extLst>
                  <a:ext uri="{FF2B5EF4-FFF2-40B4-BE49-F238E27FC236}">
                    <a16:creationId xmlns:a16="http://schemas.microsoft.com/office/drawing/2014/main" id="{65FEDA4E-E961-0D49-94DF-571AD02244A0}"/>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19" name="Rektangel 18">
                <a:extLst>
                  <a:ext uri="{FF2B5EF4-FFF2-40B4-BE49-F238E27FC236}">
                    <a16:creationId xmlns:a16="http://schemas.microsoft.com/office/drawing/2014/main" id="{9E90C081-1629-9147-9B51-6494A7B4DB18}"/>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0" name="Rektangel 19">
                <a:extLst>
                  <a:ext uri="{FF2B5EF4-FFF2-40B4-BE49-F238E27FC236}">
                    <a16:creationId xmlns:a16="http://schemas.microsoft.com/office/drawing/2014/main" id="{EEB32951-A8BB-ED4E-BAAB-C0E1FE85F8EB}"/>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1" name="Rektangel 20">
                <a:extLst>
                  <a:ext uri="{FF2B5EF4-FFF2-40B4-BE49-F238E27FC236}">
                    <a16:creationId xmlns:a16="http://schemas.microsoft.com/office/drawing/2014/main" id="{0A8A807A-65D9-C54E-98D6-5949FCEA8DFA}"/>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2" name="Rektangel 21">
                <a:extLst>
                  <a:ext uri="{FF2B5EF4-FFF2-40B4-BE49-F238E27FC236}">
                    <a16:creationId xmlns:a16="http://schemas.microsoft.com/office/drawing/2014/main" id="{C94C2C1C-9987-A64A-A424-C3C8AAF83EAE}"/>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3" name="Rektangel 22">
                <a:extLst>
                  <a:ext uri="{FF2B5EF4-FFF2-40B4-BE49-F238E27FC236}">
                    <a16:creationId xmlns:a16="http://schemas.microsoft.com/office/drawing/2014/main" id="{BA62EF01-C788-684D-AEAC-5899616A01B7}"/>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4" name="Rektangel 23">
                <a:extLst>
                  <a:ext uri="{FF2B5EF4-FFF2-40B4-BE49-F238E27FC236}">
                    <a16:creationId xmlns:a16="http://schemas.microsoft.com/office/drawing/2014/main" id="{F52962C9-79CF-D24A-AFEF-4F2634BF4BF0}"/>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5" name="Rektangel 24">
                <a:extLst>
                  <a:ext uri="{FF2B5EF4-FFF2-40B4-BE49-F238E27FC236}">
                    <a16:creationId xmlns:a16="http://schemas.microsoft.com/office/drawing/2014/main" id="{CF48E26C-2B9A-4442-BC4B-E4588287A02E}"/>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6" name="Rektangel 25">
                <a:extLst>
                  <a:ext uri="{FF2B5EF4-FFF2-40B4-BE49-F238E27FC236}">
                    <a16:creationId xmlns:a16="http://schemas.microsoft.com/office/drawing/2014/main" id="{C0DCEE72-5D28-C148-828F-B74EE134472D}"/>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grpSp>
      </p:grpSp>
      <p:cxnSp>
        <p:nvCxnSpPr>
          <p:cNvPr id="123" name="Rak 122">
            <a:extLst>
              <a:ext uri="{FF2B5EF4-FFF2-40B4-BE49-F238E27FC236}">
                <a16:creationId xmlns:a16="http://schemas.microsoft.com/office/drawing/2014/main" id="{5097A8E5-A6B9-EE40-A302-C6CF112729E0}"/>
              </a:ext>
            </a:extLst>
          </p:cNvPr>
          <p:cNvCxnSpPr>
            <a:cxnSpLocks/>
          </p:cNvCxnSpPr>
          <p:nvPr userDrawn="1"/>
        </p:nvCxnSpPr>
        <p:spPr>
          <a:xfrm>
            <a:off x="330222" y="6522329"/>
            <a:ext cx="1152734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63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titolo">
  <p:cSld name="Diapositiva titolo">
    <p:spTree>
      <p:nvGrpSpPr>
        <p:cNvPr id="1" name="Shape 20"/>
        <p:cNvGrpSpPr/>
        <p:nvPr/>
      </p:nvGrpSpPr>
      <p:grpSpPr>
        <a:xfrm>
          <a:off x="0" y="0"/>
          <a:ext cx="0" cy="0"/>
          <a:chOff x="0" y="0"/>
          <a:chExt cx="0" cy="0"/>
        </a:xfrm>
      </p:grpSpPr>
      <p:sp>
        <p:nvSpPr>
          <p:cNvPr id="21" name="Google Shape;21;p13"/>
          <p:cNvSpPr txBox="1">
            <a:spLocks noGrp="1"/>
          </p:cNvSpPr>
          <p:nvPr>
            <p:ph type="ctrTitle"/>
          </p:nvPr>
        </p:nvSpPr>
        <p:spPr>
          <a:xfrm>
            <a:off x="94210" y="174567"/>
            <a:ext cx="11809616" cy="53693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3000"/>
              <a:buFont typeface="Arial Black"/>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titolo">
  <p:cSld name="Diapositiva titolo">
    <p:spTree>
      <p:nvGrpSpPr>
        <p:cNvPr id="1" name="Shape 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0"/>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11" name="Google Shape;11;p10"/>
          <p:cNvSpPr txBox="1">
            <a:spLocks noGrp="1"/>
          </p:cNvSpPr>
          <p:nvPr>
            <p:ph type="title"/>
          </p:nvPr>
        </p:nvSpPr>
        <p:spPr>
          <a:xfrm>
            <a:off x="5834149" y="772449"/>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
          <p:cNvSpPr txBox="1">
            <a:spLocks noGrp="1"/>
          </p:cNvSpPr>
          <p:nvPr>
            <p:ph type="body" idx="1"/>
          </p:nvPr>
        </p:nvSpPr>
        <p:spPr>
          <a:xfrm>
            <a:off x="5684520" y="2416838"/>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p:nvPr/>
        </p:nvSpPr>
        <p:spPr>
          <a:xfrm>
            <a:off x="4904508" y="0"/>
            <a:ext cx="249382"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
        <p:cNvGrpSpPr/>
        <p:nvPr/>
      </p:nvGrpSpPr>
      <p:grpSpPr>
        <a:xfrm>
          <a:off x="0" y="0"/>
          <a:ext cx="0" cy="0"/>
          <a:chOff x="0" y="0"/>
          <a:chExt cx="0" cy="0"/>
        </a:xfrm>
      </p:grpSpPr>
      <p:sp>
        <p:nvSpPr>
          <p:cNvPr id="17" name="Google Shape;17;p12"/>
          <p:cNvSpPr txBox="1">
            <a:spLocks noGrp="1"/>
          </p:cNvSpPr>
          <p:nvPr>
            <p:ph type="title"/>
          </p:nvPr>
        </p:nvSpPr>
        <p:spPr>
          <a:xfrm>
            <a:off x="397625" y="272696"/>
            <a:ext cx="10965872" cy="6350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2800"/>
              <a:buFont typeface="Arial Black"/>
              <a:buNone/>
              <a:defRPr sz="2800" b="0" i="0" u="none" strike="noStrike" cap="none">
                <a:solidFill>
                  <a:schemeClr val="accent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8" name="Google Shape;18;p12"/>
          <p:cNvPicPr preferRelativeResize="0"/>
          <p:nvPr/>
        </p:nvPicPr>
        <p:blipFill rotWithShape="1">
          <a:blip r:embed="rId3">
            <a:alphaModFix/>
          </a:blip>
          <a:srcRect/>
          <a:stretch/>
        </p:blipFill>
        <p:spPr>
          <a:xfrm>
            <a:off x="0" y="6223000"/>
            <a:ext cx="12192000" cy="635000"/>
          </a:xfrm>
          <a:prstGeom prst="rect">
            <a:avLst/>
          </a:prstGeom>
          <a:noFill/>
          <a:ln>
            <a:noFill/>
          </a:ln>
        </p:spPr>
      </p:pic>
      <p:sp>
        <p:nvSpPr>
          <p:cNvPr id="19" name="Google Shape;19;p12"/>
          <p:cNvSpPr/>
          <p:nvPr/>
        </p:nvSpPr>
        <p:spPr>
          <a:xfrm>
            <a:off x="0" y="-3273"/>
            <a:ext cx="12192000" cy="6146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pic>
        <p:nvPicPr>
          <p:cNvPr id="31" name="Google Shape;31;p16"/>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mailto:larosa@kth.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pewresearch.org/topic/internet-technology/emerging-technology/artificial-intelligence/"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1F11C3C-CCC9-3642-A8F3-F90CADF08E7C}"/>
              </a:ext>
            </a:extLst>
          </p:cNvPr>
          <p:cNvSpPr>
            <a:spLocks noGrp="1"/>
          </p:cNvSpPr>
          <p:nvPr>
            <p:ph type="ctrTitle"/>
          </p:nvPr>
        </p:nvSpPr>
        <p:spPr>
          <a:xfrm>
            <a:off x="612731" y="1221665"/>
            <a:ext cx="10908287" cy="858260"/>
          </a:xfrm>
        </p:spPr>
        <p:txBody>
          <a:bodyPr/>
          <a:lstStyle/>
          <a:p>
            <a:r>
              <a:rPr lang="it-IT" sz="2800" b="1" dirty="0" smtClean="0">
                <a:solidFill>
                  <a:schemeClr val="accent1"/>
                </a:solidFill>
                <a:latin typeface="Arial Black"/>
                <a:ea typeface="Arial Black"/>
                <a:cs typeface="Arial Black"/>
                <a:sym typeface="Arial Black"/>
              </a:rPr>
              <a:t/>
            </a:r>
            <a:br>
              <a:rPr lang="it-IT" sz="2800" b="1" dirty="0" smtClean="0">
                <a:solidFill>
                  <a:schemeClr val="accent1"/>
                </a:solidFill>
                <a:latin typeface="Arial Black"/>
                <a:ea typeface="Arial Black"/>
                <a:cs typeface="Arial Black"/>
                <a:sym typeface="Arial Black"/>
              </a:rPr>
            </a:br>
            <a:r>
              <a:rPr lang="it-IT" sz="2800" b="1" dirty="0" smtClean="0">
                <a:solidFill>
                  <a:schemeClr val="accent1"/>
                </a:solidFill>
                <a:latin typeface="Arial Black"/>
                <a:ea typeface="Arial Black"/>
                <a:cs typeface="Arial Black"/>
                <a:sym typeface="Arial Black"/>
              </a:rPr>
              <a:t>A journey across the digitalised economy part 2: understanding the trade-offs of the twin transitions</a:t>
            </a:r>
            <a:endParaRPr lang="en-GB" sz="2800" dirty="0"/>
          </a:p>
        </p:txBody>
      </p:sp>
      <p:sp>
        <p:nvSpPr>
          <p:cNvPr id="3" name="Underrubrik 2">
            <a:extLst>
              <a:ext uri="{FF2B5EF4-FFF2-40B4-BE49-F238E27FC236}">
                <a16:creationId xmlns:a16="http://schemas.microsoft.com/office/drawing/2014/main" id="{84F38668-52C0-3F4A-95F7-E69ABE602E02}"/>
              </a:ext>
            </a:extLst>
          </p:cNvPr>
          <p:cNvSpPr>
            <a:spLocks noGrp="1"/>
          </p:cNvSpPr>
          <p:nvPr>
            <p:ph type="subTitle" idx="1"/>
          </p:nvPr>
        </p:nvSpPr>
        <p:spPr>
          <a:xfrm>
            <a:off x="612731" y="2322727"/>
            <a:ext cx="10908287" cy="1292832"/>
          </a:xfrm>
        </p:spPr>
        <p:txBody>
          <a:bodyPr/>
          <a:lstStyle/>
          <a:p>
            <a:pPr>
              <a:spcAft>
                <a:spcPts val="1600"/>
              </a:spcAft>
            </a:pPr>
            <a:r>
              <a:rPr lang="en-GB" dirty="0" smtClean="0"/>
              <a:t>AK122V - </a:t>
            </a:r>
            <a:r>
              <a:rPr lang="en-US" dirty="0"/>
              <a:t>Artificial Intelligence and Sustainable </a:t>
            </a:r>
            <a:r>
              <a:rPr lang="en-US" dirty="0" smtClean="0"/>
              <a:t>Development course</a:t>
            </a:r>
            <a:endParaRPr lang="en-GB" dirty="0"/>
          </a:p>
          <a:p>
            <a:pPr>
              <a:spcBef>
                <a:spcPts val="0"/>
              </a:spcBef>
              <a:spcAft>
                <a:spcPts val="800"/>
              </a:spcAft>
            </a:pPr>
            <a:r>
              <a:rPr lang="en-GB" sz="1867" b="1" i="1" dirty="0"/>
              <a:t>Francesca Larosa</a:t>
            </a:r>
            <a:r>
              <a:rPr lang="en-GB" sz="1867" i="1" dirty="0"/>
              <a:t>, </a:t>
            </a:r>
            <a:r>
              <a:rPr lang="en-GB" sz="1867" i="1" dirty="0" smtClean="0"/>
              <a:t>Postdoc Research Fellow @FLOW </a:t>
            </a:r>
            <a:r>
              <a:rPr lang="en-GB" sz="1867" i="1" dirty="0"/>
              <a:t>and KTH Climate Action Centre</a:t>
            </a:r>
          </a:p>
          <a:p>
            <a:pPr>
              <a:spcAft>
                <a:spcPts val="800"/>
              </a:spcAft>
            </a:pPr>
            <a:endParaRPr lang="en-GB" sz="1867" i="1" dirty="0"/>
          </a:p>
        </p:txBody>
      </p:sp>
      <p:pic>
        <p:nvPicPr>
          <p:cNvPr id="1026" name="Picture 2" descr="2015 United Nations Climate Change Conference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2080" y="329370"/>
            <a:ext cx="510945" cy="9133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imate Change – United Nations Sustainable Develop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8929" y="308349"/>
            <a:ext cx="913316" cy="91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57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5122" name="Picture 2" descr="MericsChinaMonitorAIEthicsExhibi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461500" cy="61548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726789" y="1395968"/>
            <a:ext cx="2171700" cy="4185761"/>
          </a:xfrm>
          <a:prstGeom prst="rect">
            <a:avLst/>
          </a:prstGeom>
        </p:spPr>
        <p:txBody>
          <a:bodyPr wrap="square">
            <a:spAutoFit/>
          </a:bodyPr>
          <a:lstStyle/>
          <a:p>
            <a:r>
              <a:rPr lang="en-US" dirty="0" smtClean="0">
                <a:latin typeface="Meta Serif Pro Book"/>
              </a:rPr>
              <a:t>By </a:t>
            </a:r>
            <a:r>
              <a:rPr lang="en-US" dirty="0">
                <a:latin typeface="Meta Serif Pro Book"/>
              </a:rPr>
              <a:t>2025 China will set up an initial system of laws, regulations, ethical norms and policies as well as a security assessment framework to “ensure the safe, reliable and controllable development of AI</a:t>
            </a:r>
            <a:r>
              <a:rPr lang="en-US" dirty="0" smtClean="0">
                <a:latin typeface="Meta Serif Pro Book"/>
              </a:rPr>
              <a:t>.”</a:t>
            </a:r>
          </a:p>
          <a:p>
            <a:endParaRPr lang="en-US" dirty="0">
              <a:latin typeface="Meta Serif Pro Book"/>
            </a:endParaRPr>
          </a:p>
          <a:p>
            <a:r>
              <a:rPr lang="en-US" dirty="0">
                <a:solidFill>
                  <a:srgbClr val="C00000"/>
                </a:solidFill>
              </a:rPr>
              <a:t>Ethical questions about algorithmic decision-making are framed around the interests of the collective – of which the party-state claims to be the sole legitimate representative – rather than the individual.</a:t>
            </a:r>
            <a:endParaRPr lang="sv-SE" dirty="0">
              <a:solidFill>
                <a:srgbClr val="C00000"/>
              </a:solidFill>
            </a:endParaRPr>
          </a:p>
        </p:txBody>
      </p:sp>
    </p:spTree>
    <p:extLst>
      <p:ext uri="{BB962C8B-B14F-4D97-AF65-F5344CB8AC3E}">
        <p14:creationId xmlns:p14="http://schemas.microsoft.com/office/powerpoint/2010/main" val="3094504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4" name="Picture 3"/>
          <p:cNvPicPr>
            <a:picLocks noChangeAspect="1"/>
          </p:cNvPicPr>
          <p:nvPr/>
        </p:nvPicPr>
        <p:blipFill rotWithShape="1">
          <a:blip r:embed="rId4"/>
          <a:srcRect l="4236" t="18025" r="19097" b="27160"/>
          <a:stretch/>
        </p:blipFill>
        <p:spPr>
          <a:xfrm>
            <a:off x="3527778" y="0"/>
            <a:ext cx="8664222" cy="3484524"/>
          </a:xfrm>
          <a:prstGeom prst="rect">
            <a:avLst/>
          </a:prstGeom>
        </p:spPr>
      </p:pic>
      <p:pic>
        <p:nvPicPr>
          <p:cNvPr id="7" name="Picture 6"/>
          <p:cNvPicPr>
            <a:picLocks noChangeAspect="1"/>
          </p:cNvPicPr>
          <p:nvPr/>
        </p:nvPicPr>
        <p:blipFill rotWithShape="1">
          <a:blip r:embed="rId5"/>
          <a:srcRect l="4722" t="18148" r="22361" b="27407"/>
          <a:stretch/>
        </p:blipFill>
        <p:spPr>
          <a:xfrm>
            <a:off x="180017" y="3175942"/>
            <a:ext cx="7043233" cy="2958158"/>
          </a:xfrm>
          <a:prstGeom prst="rect">
            <a:avLst/>
          </a:prstGeom>
        </p:spPr>
      </p:pic>
      <p:sp>
        <p:nvSpPr>
          <p:cNvPr id="14" name="Google Shape;48;p2"/>
          <p:cNvSpPr txBox="1">
            <a:spLocks noGrp="1"/>
          </p:cNvSpPr>
          <p:nvPr>
            <p:ph type="ctrTitle"/>
          </p:nvPr>
        </p:nvSpPr>
        <p:spPr>
          <a:xfrm>
            <a:off x="0" y="46061"/>
            <a:ext cx="3421402" cy="15419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THE OECD AI POLICY DATABASE </a:t>
            </a:r>
            <a:endParaRPr sz="2800" dirty="0"/>
          </a:p>
        </p:txBody>
      </p:sp>
    </p:spTree>
    <p:extLst>
      <p:ext uri="{BB962C8B-B14F-4D97-AF65-F5344CB8AC3E}">
        <p14:creationId xmlns:p14="http://schemas.microsoft.com/office/powerpoint/2010/main" val="3468654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4874645" cy="120145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HOWEVER, VERY LITTLE INTEREST IN DIGITAL SECURITY</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1634" y="182848"/>
            <a:ext cx="7930761" cy="5843069"/>
          </a:xfrm>
          <a:prstGeom prst="rect">
            <a:avLst/>
          </a:prstGeom>
        </p:spPr>
      </p:pic>
      <p:sp>
        <p:nvSpPr>
          <p:cNvPr id="4" name="Oval 3"/>
          <p:cNvSpPr/>
          <p:nvPr/>
        </p:nvSpPr>
        <p:spPr>
          <a:xfrm>
            <a:off x="8407400" y="2913882"/>
            <a:ext cx="3937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Oval 12"/>
          <p:cNvSpPr/>
          <p:nvPr/>
        </p:nvSpPr>
        <p:spPr>
          <a:xfrm>
            <a:off x="8801100" y="3348974"/>
            <a:ext cx="3937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Oval 13"/>
          <p:cNvSpPr/>
          <p:nvPr/>
        </p:nvSpPr>
        <p:spPr>
          <a:xfrm>
            <a:off x="8026400" y="1042278"/>
            <a:ext cx="3937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5" name="Picture 4"/>
          <p:cNvPicPr>
            <a:picLocks noChangeAspect="1"/>
          </p:cNvPicPr>
          <p:nvPr/>
        </p:nvPicPr>
        <p:blipFill rotWithShape="1">
          <a:blip r:embed="rId5"/>
          <a:srcRect l="28333" t="26791" r="10625" b="9136"/>
          <a:stretch/>
        </p:blipFill>
        <p:spPr>
          <a:xfrm>
            <a:off x="0" y="1768073"/>
            <a:ext cx="5354959" cy="3161801"/>
          </a:xfrm>
          <a:prstGeom prst="rect">
            <a:avLst/>
          </a:prstGeom>
        </p:spPr>
      </p:pic>
      <p:sp>
        <p:nvSpPr>
          <p:cNvPr id="6" name="TextBox 5"/>
          <p:cNvSpPr txBox="1"/>
          <p:nvPr/>
        </p:nvSpPr>
        <p:spPr>
          <a:xfrm>
            <a:off x="141855" y="4929874"/>
            <a:ext cx="3464945" cy="261610"/>
          </a:xfrm>
          <a:prstGeom prst="rect">
            <a:avLst/>
          </a:prstGeom>
          <a:noFill/>
        </p:spPr>
        <p:txBody>
          <a:bodyPr wrap="square" rtlCol="0">
            <a:spAutoFit/>
          </a:bodyPr>
          <a:lstStyle/>
          <a:p>
            <a:r>
              <a:rPr lang="sv-SE" sz="1050" dirty="0" smtClean="0"/>
              <a:t>Source: OECD AI Policy </a:t>
            </a:r>
            <a:r>
              <a:rPr lang="sv-SE" sz="1050" dirty="0" err="1" smtClean="0"/>
              <a:t>database</a:t>
            </a:r>
            <a:endParaRPr lang="sv-SE" sz="1050" dirty="0"/>
          </a:p>
        </p:txBody>
      </p:sp>
    </p:spTree>
    <p:extLst>
      <p:ext uri="{BB962C8B-B14F-4D97-AF65-F5344CB8AC3E}">
        <p14:creationId xmlns:p14="http://schemas.microsoft.com/office/powerpoint/2010/main" val="1857682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WHO LOOKS AT WHOM</a:t>
            </a:r>
            <a:br>
              <a:rPr lang="it-IT" sz="2800" dirty="0" smtClean="0"/>
            </a:br>
            <a:r>
              <a:rPr lang="it-IT" sz="2200" dirty="0" smtClean="0">
                <a:solidFill>
                  <a:schemeClr val="tx2">
                    <a:lumMod val="50000"/>
                  </a:schemeClr>
                </a:solidFill>
              </a:rPr>
              <a:t>General stats</a:t>
            </a:r>
            <a:endParaRPr sz="2200" dirty="0">
              <a:solidFill>
                <a:schemeClr val="tx2">
                  <a:lumMod val="50000"/>
                </a:schemeClr>
              </a:solidFill>
            </a:endParaRPr>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6" name="TextBox 5"/>
          <p:cNvSpPr txBox="1"/>
          <p:nvPr/>
        </p:nvSpPr>
        <p:spPr>
          <a:xfrm>
            <a:off x="10009" y="5969065"/>
            <a:ext cx="3464945" cy="261610"/>
          </a:xfrm>
          <a:prstGeom prst="rect">
            <a:avLst/>
          </a:prstGeom>
          <a:noFill/>
        </p:spPr>
        <p:txBody>
          <a:bodyPr wrap="square" rtlCol="0">
            <a:spAutoFit/>
          </a:bodyPr>
          <a:lstStyle/>
          <a:p>
            <a:r>
              <a:rPr lang="sv-SE" sz="1050" dirty="0" smtClean="0"/>
              <a:t>Source: Carnegie AI Global </a:t>
            </a:r>
            <a:r>
              <a:rPr lang="sv-SE" sz="1050" dirty="0" err="1" smtClean="0"/>
              <a:t>Surveillance</a:t>
            </a:r>
            <a:r>
              <a:rPr lang="sv-SE" sz="1050" dirty="0" smtClean="0"/>
              <a:t> (AIGS) Index</a:t>
            </a:r>
            <a:endParaRPr lang="sv-SE" sz="1050" dirty="0"/>
          </a:p>
        </p:txBody>
      </p:sp>
      <p:pic>
        <p:nvPicPr>
          <p:cNvPr id="22530" name="Picture 2" descr="https://images.carnegieendowment.org/images/article_images/201909-Feldstein_Figur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55" y="1003300"/>
            <a:ext cx="6246245" cy="4965765"/>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s://images.carnegieendowment.org/images/article_images/201909-Feldstein_Figur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5078" y="1043133"/>
            <a:ext cx="6136922" cy="488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7290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WHO LOOKS AT WHOM</a:t>
            </a:r>
            <a:br>
              <a:rPr lang="it-IT" sz="2800" dirty="0" smtClean="0"/>
            </a:br>
            <a:r>
              <a:rPr lang="it-IT" sz="2200" dirty="0" smtClean="0">
                <a:solidFill>
                  <a:schemeClr val="tx2">
                    <a:lumMod val="50000"/>
                  </a:schemeClr>
                </a:solidFill>
              </a:rPr>
              <a:t>Facial recognition technology</a:t>
            </a:r>
            <a:endParaRPr sz="2200" dirty="0">
              <a:solidFill>
                <a:schemeClr val="tx2">
                  <a:lumMod val="50000"/>
                </a:schemeClr>
              </a:solidFill>
            </a:endParaRPr>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3" name="Picture 2"/>
          <p:cNvPicPr>
            <a:picLocks noChangeAspect="1"/>
          </p:cNvPicPr>
          <p:nvPr/>
        </p:nvPicPr>
        <p:blipFill rotWithShape="1">
          <a:blip r:embed="rId4"/>
          <a:srcRect l="5069" t="28766" r="6458" b="7654"/>
          <a:stretch/>
        </p:blipFill>
        <p:spPr>
          <a:xfrm>
            <a:off x="147419" y="1571984"/>
            <a:ext cx="10933146" cy="4419600"/>
          </a:xfrm>
          <a:prstGeom prst="rect">
            <a:avLst/>
          </a:prstGeom>
        </p:spPr>
      </p:pic>
      <p:sp>
        <p:nvSpPr>
          <p:cNvPr id="12" name="TextBox 11"/>
          <p:cNvSpPr txBox="1"/>
          <p:nvPr/>
        </p:nvSpPr>
        <p:spPr>
          <a:xfrm>
            <a:off x="10009" y="5969065"/>
            <a:ext cx="3464945" cy="261610"/>
          </a:xfrm>
          <a:prstGeom prst="rect">
            <a:avLst/>
          </a:prstGeom>
          <a:noFill/>
        </p:spPr>
        <p:txBody>
          <a:bodyPr wrap="square" rtlCol="0">
            <a:spAutoFit/>
          </a:bodyPr>
          <a:lstStyle/>
          <a:p>
            <a:r>
              <a:rPr lang="sv-SE" sz="1050" dirty="0" smtClean="0"/>
              <a:t>Source: Carnegie AI Global </a:t>
            </a:r>
            <a:r>
              <a:rPr lang="sv-SE" sz="1050" dirty="0" err="1" smtClean="0"/>
              <a:t>Surveillance</a:t>
            </a:r>
            <a:r>
              <a:rPr lang="sv-SE" sz="1050" dirty="0" smtClean="0"/>
              <a:t> (AIGS) Index</a:t>
            </a:r>
            <a:endParaRPr lang="sv-SE" sz="1050" dirty="0"/>
          </a:p>
        </p:txBody>
      </p:sp>
    </p:spTree>
    <p:extLst>
      <p:ext uri="{BB962C8B-B14F-4D97-AF65-F5344CB8AC3E}">
        <p14:creationId xmlns:p14="http://schemas.microsoft.com/office/powerpoint/2010/main" val="4293789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WHO LOOKS AT WHOM</a:t>
            </a:r>
            <a:br>
              <a:rPr lang="it-IT" sz="2800" dirty="0" smtClean="0"/>
            </a:br>
            <a:endParaRPr sz="2200" dirty="0">
              <a:solidFill>
                <a:schemeClr val="tx2">
                  <a:lumMod val="50000"/>
                </a:schemeClr>
              </a:solidFill>
            </a:endParaRPr>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1506" name="Picture 2" descr="https://images.carnegieendowment.org/images/article_images/Feldstein-AISurveillance_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489" y="593073"/>
            <a:ext cx="7297511" cy="561908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0009" y="5969065"/>
            <a:ext cx="3464945" cy="261610"/>
          </a:xfrm>
          <a:prstGeom prst="rect">
            <a:avLst/>
          </a:prstGeom>
          <a:noFill/>
        </p:spPr>
        <p:txBody>
          <a:bodyPr wrap="square" rtlCol="0">
            <a:spAutoFit/>
          </a:bodyPr>
          <a:lstStyle/>
          <a:p>
            <a:r>
              <a:rPr lang="sv-SE" sz="1050" dirty="0" smtClean="0"/>
              <a:t>Source: Carnegie AI Global </a:t>
            </a:r>
            <a:r>
              <a:rPr lang="sv-SE" sz="1050" dirty="0" err="1" smtClean="0"/>
              <a:t>Surveillance</a:t>
            </a:r>
            <a:r>
              <a:rPr lang="sv-SE" sz="1050" dirty="0" smtClean="0"/>
              <a:t> (AIGS) Index</a:t>
            </a:r>
            <a:endParaRPr lang="sv-SE" sz="1050" dirty="0"/>
          </a:p>
        </p:txBody>
      </p:sp>
      <p:sp>
        <p:nvSpPr>
          <p:cNvPr id="5" name="Rectangle 4"/>
          <p:cNvSpPr/>
          <p:nvPr/>
        </p:nvSpPr>
        <p:spPr>
          <a:xfrm>
            <a:off x="275539" y="1264851"/>
            <a:ext cx="4216400" cy="3785652"/>
          </a:xfrm>
          <a:prstGeom prst="rect">
            <a:avLst/>
          </a:prstGeom>
        </p:spPr>
        <p:txBody>
          <a:bodyPr wrap="square">
            <a:spAutoFit/>
          </a:bodyPr>
          <a:lstStyle/>
          <a:p>
            <a:r>
              <a:rPr lang="en-US" sz="2400" dirty="0">
                <a:solidFill>
                  <a:schemeClr val="dk1"/>
                </a:solidFill>
                <a:latin typeface="Lato Light"/>
                <a:sym typeface="Calibri"/>
              </a:rPr>
              <a:t>China is a major driver of AI surveillance worldwide. Technology linked to Chinese companies—particularly Huawei, </a:t>
            </a:r>
            <a:r>
              <a:rPr lang="en-US" sz="2400" dirty="0" err="1">
                <a:solidFill>
                  <a:schemeClr val="dk1"/>
                </a:solidFill>
                <a:latin typeface="Lato Light"/>
                <a:sym typeface="Calibri"/>
              </a:rPr>
              <a:t>Hikvision</a:t>
            </a:r>
            <a:r>
              <a:rPr lang="en-US" sz="2400" dirty="0">
                <a:solidFill>
                  <a:schemeClr val="dk1"/>
                </a:solidFill>
                <a:latin typeface="Lato Light"/>
                <a:sym typeface="Calibri"/>
              </a:rPr>
              <a:t>, </a:t>
            </a:r>
            <a:r>
              <a:rPr lang="en-US" sz="2400" dirty="0" err="1">
                <a:solidFill>
                  <a:schemeClr val="dk1"/>
                </a:solidFill>
                <a:latin typeface="Lato Light"/>
                <a:sym typeface="Calibri"/>
              </a:rPr>
              <a:t>Dahua</a:t>
            </a:r>
            <a:r>
              <a:rPr lang="en-US" sz="2400" dirty="0">
                <a:solidFill>
                  <a:schemeClr val="dk1"/>
                </a:solidFill>
                <a:latin typeface="Lato Light"/>
                <a:sym typeface="Calibri"/>
              </a:rPr>
              <a:t>, and ZTE—supply AI surveillance technology in </a:t>
            </a:r>
            <a:r>
              <a:rPr lang="en-US" sz="2400" dirty="0" smtClean="0">
                <a:solidFill>
                  <a:schemeClr val="dk1"/>
                </a:solidFill>
                <a:latin typeface="Lato Light"/>
                <a:sym typeface="Calibri"/>
              </a:rPr>
              <a:t>63 </a:t>
            </a:r>
            <a:r>
              <a:rPr lang="en-US" sz="2400" dirty="0">
                <a:solidFill>
                  <a:schemeClr val="dk1"/>
                </a:solidFill>
                <a:latin typeface="Lato Light"/>
                <a:sym typeface="Calibri"/>
              </a:rPr>
              <a:t>countries, </a:t>
            </a:r>
            <a:r>
              <a:rPr lang="en-US" sz="2400" dirty="0" smtClean="0">
                <a:solidFill>
                  <a:schemeClr val="dk1"/>
                </a:solidFill>
                <a:latin typeface="Lato Light"/>
                <a:sym typeface="Calibri"/>
              </a:rPr>
              <a:t>36 of </a:t>
            </a:r>
            <a:r>
              <a:rPr lang="en-US" sz="2400" dirty="0">
                <a:solidFill>
                  <a:schemeClr val="dk1"/>
                </a:solidFill>
                <a:latin typeface="Lato Light"/>
                <a:sym typeface="Calibri"/>
              </a:rPr>
              <a:t>which have signed onto China’s Belt and Road Initiative (BRI). </a:t>
            </a:r>
            <a:endParaRPr lang="sv-SE" sz="2400" dirty="0">
              <a:solidFill>
                <a:schemeClr val="dk1"/>
              </a:solidFill>
              <a:latin typeface="Lato Light"/>
            </a:endParaRPr>
          </a:p>
        </p:txBody>
      </p:sp>
    </p:spTree>
    <p:extLst>
      <p:ext uri="{BB962C8B-B14F-4D97-AF65-F5344CB8AC3E}">
        <p14:creationId xmlns:p14="http://schemas.microsoft.com/office/powerpoint/2010/main" val="2294375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
        <p:nvSpPr>
          <p:cNvPr id="10" name="Google Shape;48;p2"/>
          <p:cNvSpPr txBox="1">
            <a:spLocks noGrp="1"/>
          </p:cNvSpPr>
          <p:nvPr>
            <p:ph type="ctrTitle"/>
          </p:nvPr>
        </p:nvSpPr>
        <p:spPr>
          <a:xfrm>
            <a:off x="7186682" y="3004381"/>
            <a:ext cx="4724059" cy="5203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BUT WAIT..</a:t>
            </a:r>
            <a:br>
              <a:rPr lang="it-IT" sz="2800" dirty="0" smtClean="0"/>
            </a:br>
            <a:r>
              <a:rPr lang="it-IT" sz="2800" dirty="0" smtClean="0"/>
              <a:t>WHAT IS RISK?</a:t>
            </a:r>
            <a:endParaRPr sz="2800" dirty="0"/>
          </a:p>
        </p:txBody>
      </p:sp>
      <p:grpSp>
        <p:nvGrpSpPr>
          <p:cNvPr id="158" name="Group 157">
            <a:extLst>
              <a:ext uri="{FF2B5EF4-FFF2-40B4-BE49-F238E27FC236}">
                <a16:creationId xmlns:a16="http://schemas.microsoft.com/office/drawing/2014/main" id="{3A41B4A0-9D41-4E14-B314-953E7581E523}"/>
              </a:ext>
            </a:extLst>
          </p:cNvPr>
          <p:cNvGrpSpPr/>
          <p:nvPr/>
        </p:nvGrpSpPr>
        <p:grpSpPr>
          <a:xfrm>
            <a:off x="0" y="1011212"/>
            <a:ext cx="6007100" cy="4513288"/>
            <a:chOff x="2491486" y="2166705"/>
            <a:chExt cx="4786450" cy="3429727"/>
          </a:xfrm>
        </p:grpSpPr>
        <p:grpSp>
          <p:nvGrpSpPr>
            <p:cNvPr id="159" name="Graphic 166">
              <a:extLst>
                <a:ext uri="{FF2B5EF4-FFF2-40B4-BE49-F238E27FC236}">
                  <a16:creationId xmlns:a16="http://schemas.microsoft.com/office/drawing/2014/main" id="{713B8833-56E1-4ECE-8704-46A2A2CCA678}"/>
                </a:ext>
              </a:extLst>
            </p:cNvPr>
            <p:cNvGrpSpPr/>
            <p:nvPr/>
          </p:nvGrpSpPr>
          <p:grpSpPr>
            <a:xfrm rot="10800000">
              <a:off x="2739541" y="2574234"/>
              <a:ext cx="3581400" cy="752475"/>
              <a:chOff x="4305300" y="3052762"/>
              <a:chExt cx="3581400" cy="752475"/>
            </a:xfrm>
            <a:solidFill>
              <a:schemeClr val="accent1"/>
            </a:solidFill>
          </p:grpSpPr>
          <p:sp>
            <p:nvSpPr>
              <p:cNvPr id="361" name="Freeform: Shape 168">
                <a:extLst>
                  <a:ext uri="{FF2B5EF4-FFF2-40B4-BE49-F238E27FC236}">
                    <a16:creationId xmlns:a16="http://schemas.microsoft.com/office/drawing/2014/main" id="{C62BAF6B-303A-497B-B44D-416BDAE19F64}"/>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362" name="Freeform: Shape 169">
                <a:extLst>
                  <a:ext uri="{FF2B5EF4-FFF2-40B4-BE49-F238E27FC236}">
                    <a16:creationId xmlns:a16="http://schemas.microsoft.com/office/drawing/2014/main" id="{36B63B45-190E-4782-B156-F52205438C51}"/>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363" name="Freeform: Shape 170">
                <a:extLst>
                  <a:ext uri="{FF2B5EF4-FFF2-40B4-BE49-F238E27FC236}">
                    <a16:creationId xmlns:a16="http://schemas.microsoft.com/office/drawing/2014/main" id="{B9C33805-AF3C-4B75-BD9A-6C32C7DDD738}"/>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64" name="Freeform: Shape 171">
                <a:extLst>
                  <a:ext uri="{FF2B5EF4-FFF2-40B4-BE49-F238E27FC236}">
                    <a16:creationId xmlns:a16="http://schemas.microsoft.com/office/drawing/2014/main" id="{E8AC7764-F094-4A4C-BFC5-52981B53BFB5}"/>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365" name="Freeform: Shape 172">
                <a:extLst>
                  <a:ext uri="{FF2B5EF4-FFF2-40B4-BE49-F238E27FC236}">
                    <a16:creationId xmlns:a16="http://schemas.microsoft.com/office/drawing/2014/main" id="{6196D23B-CF62-4613-9A4C-B37044A53186}"/>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366" name="Freeform: Shape 173">
                <a:extLst>
                  <a:ext uri="{FF2B5EF4-FFF2-40B4-BE49-F238E27FC236}">
                    <a16:creationId xmlns:a16="http://schemas.microsoft.com/office/drawing/2014/main" id="{5C6294FA-45D8-4B84-9FDC-C272165E8493}"/>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67" name="Freeform: Shape 174">
                <a:extLst>
                  <a:ext uri="{FF2B5EF4-FFF2-40B4-BE49-F238E27FC236}">
                    <a16:creationId xmlns:a16="http://schemas.microsoft.com/office/drawing/2014/main" id="{EF652719-CC41-4E14-A60C-9AEDD848D41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368" name="Freeform: Shape 175">
                <a:extLst>
                  <a:ext uri="{FF2B5EF4-FFF2-40B4-BE49-F238E27FC236}">
                    <a16:creationId xmlns:a16="http://schemas.microsoft.com/office/drawing/2014/main" id="{C2F63B8E-0D82-4846-BE46-67CEEF53BFF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369" name="Freeform: Shape 176">
                <a:extLst>
                  <a:ext uri="{FF2B5EF4-FFF2-40B4-BE49-F238E27FC236}">
                    <a16:creationId xmlns:a16="http://schemas.microsoft.com/office/drawing/2014/main" id="{7A2BDC03-17BF-48DB-B1F2-FF07BD7A29AA}"/>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370" name="Freeform: Shape 177">
                <a:extLst>
                  <a:ext uri="{FF2B5EF4-FFF2-40B4-BE49-F238E27FC236}">
                    <a16:creationId xmlns:a16="http://schemas.microsoft.com/office/drawing/2014/main" id="{C614D55D-C0ED-4054-937C-7C3EA3D51575}"/>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371" name="Freeform: Shape 178">
                <a:extLst>
                  <a:ext uri="{FF2B5EF4-FFF2-40B4-BE49-F238E27FC236}">
                    <a16:creationId xmlns:a16="http://schemas.microsoft.com/office/drawing/2014/main" id="{11303018-DA30-4F8D-BDFB-B4E82F56A13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372" name="Freeform: Shape 179">
                <a:extLst>
                  <a:ext uri="{FF2B5EF4-FFF2-40B4-BE49-F238E27FC236}">
                    <a16:creationId xmlns:a16="http://schemas.microsoft.com/office/drawing/2014/main" id="{11FC6CF1-B2BE-48FF-96CB-6238E54476CD}"/>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73" name="Freeform: Shape 180">
                <a:extLst>
                  <a:ext uri="{FF2B5EF4-FFF2-40B4-BE49-F238E27FC236}">
                    <a16:creationId xmlns:a16="http://schemas.microsoft.com/office/drawing/2014/main" id="{965C1BCA-E9F7-46A9-9A2F-6C850C6DA51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74" name="Freeform: Shape 181">
                <a:extLst>
                  <a:ext uri="{FF2B5EF4-FFF2-40B4-BE49-F238E27FC236}">
                    <a16:creationId xmlns:a16="http://schemas.microsoft.com/office/drawing/2014/main" id="{DB4C836F-4A08-42E0-A0E9-94E46496FA0B}"/>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75" name="Freeform: Shape 182">
                <a:extLst>
                  <a:ext uri="{FF2B5EF4-FFF2-40B4-BE49-F238E27FC236}">
                    <a16:creationId xmlns:a16="http://schemas.microsoft.com/office/drawing/2014/main" id="{AFB7FCE3-A60E-4EC3-81F6-EA764CABA4E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76" name="Freeform: Shape 183">
                <a:extLst>
                  <a:ext uri="{FF2B5EF4-FFF2-40B4-BE49-F238E27FC236}">
                    <a16:creationId xmlns:a16="http://schemas.microsoft.com/office/drawing/2014/main" id="{F7B832CA-0226-4932-9E53-7ADE61BEE29E}"/>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77" name="Freeform: Shape 184">
                <a:extLst>
                  <a:ext uri="{FF2B5EF4-FFF2-40B4-BE49-F238E27FC236}">
                    <a16:creationId xmlns:a16="http://schemas.microsoft.com/office/drawing/2014/main" id="{C5CE3AE9-6726-4F3B-A7ED-BED0A9559FFD}"/>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78" name="Freeform: Shape 185">
                <a:extLst>
                  <a:ext uri="{FF2B5EF4-FFF2-40B4-BE49-F238E27FC236}">
                    <a16:creationId xmlns:a16="http://schemas.microsoft.com/office/drawing/2014/main" id="{5F024914-EA09-4390-92E6-FA14697755DB}"/>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79" name="Freeform: Shape 186">
                <a:extLst>
                  <a:ext uri="{FF2B5EF4-FFF2-40B4-BE49-F238E27FC236}">
                    <a16:creationId xmlns:a16="http://schemas.microsoft.com/office/drawing/2014/main" id="{8B9C9E41-7D6E-4EA7-8F84-B27ED02A450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80" name="Freeform: Shape 187">
                <a:extLst>
                  <a:ext uri="{FF2B5EF4-FFF2-40B4-BE49-F238E27FC236}">
                    <a16:creationId xmlns:a16="http://schemas.microsoft.com/office/drawing/2014/main" id="{257C2933-EAAC-43B8-8CFE-27090EC88A82}"/>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60" name="Graphic 189">
              <a:extLst>
                <a:ext uri="{FF2B5EF4-FFF2-40B4-BE49-F238E27FC236}">
                  <a16:creationId xmlns:a16="http://schemas.microsoft.com/office/drawing/2014/main" id="{30F92990-7DA9-42E2-B469-BFEC5E6E559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491486" y="3466203"/>
              <a:ext cx="3600450" cy="771525"/>
            </a:xfrm>
            <a:prstGeom prst="rect">
              <a:avLst/>
            </a:prstGeom>
          </p:spPr>
        </p:pic>
        <p:pic>
          <p:nvPicPr>
            <p:cNvPr id="161" name="Graphic 190">
              <a:extLst>
                <a:ext uri="{FF2B5EF4-FFF2-40B4-BE49-F238E27FC236}">
                  <a16:creationId xmlns:a16="http://schemas.microsoft.com/office/drawing/2014/main" id="{B88B6CAD-1E7C-495D-9BF3-0F0AFD0A4B9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93436" y="3868249"/>
              <a:ext cx="3600450" cy="771525"/>
            </a:xfrm>
            <a:prstGeom prst="rect">
              <a:avLst/>
            </a:prstGeom>
          </p:spPr>
        </p:pic>
        <p:pic>
          <p:nvPicPr>
            <p:cNvPr id="162" name="Graphic 191">
              <a:extLst>
                <a:ext uri="{FF2B5EF4-FFF2-40B4-BE49-F238E27FC236}">
                  <a16:creationId xmlns:a16="http://schemas.microsoft.com/office/drawing/2014/main" id="{CEE19317-E6CD-4B20-B046-515ADEB066D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276578" y="4508639"/>
              <a:ext cx="3600450" cy="771525"/>
            </a:xfrm>
            <a:prstGeom prst="rect">
              <a:avLst/>
            </a:prstGeom>
          </p:spPr>
        </p:pic>
        <p:grpSp>
          <p:nvGrpSpPr>
            <p:cNvPr id="163" name="Graphic 166">
              <a:extLst>
                <a:ext uri="{FF2B5EF4-FFF2-40B4-BE49-F238E27FC236}">
                  <a16:creationId xmlns:a16="http://schemas.microsoft.com/office/drawing/2014/main" id="{35081649-3E24-4453-9D96-3A23AFCA167C}"/>
                </a:ext>
              </a:extLst>
            </p:cNvPr>
            <p:cNvGrpSpPr/>
            <p:nvPr/>
          </p:nvGrpSpPr>
          <p:grpSpPr>
            <a:xfrm rot="10800000">
              <a:off x="2854450" y="3801472"/>
              <a:ext cx="3581400" cy="752475"/>
              <a:chOff x="4305300" y="3052762"/>
              <a:chExt cx="3581400" cy="752475"/>
            </a:xfrm>
            <a:solidFill>
              <a:schemeClr val="accent1"/>
            </a:solidFill>
          </p:grpSpPr>
          <p:sp>
            <p:nvSpPr>
              <p:cNvPr id="341" name="Freeform: Shape 193">
                <a:extLst>
                  <a:ext uri="{FF2B5EF4-FFF2-40B4-BE49-F238E27FC236}">
                    <a16:creationId xmlns:a16="http://schemas.microsoft.com/office/drawing/2014/main" id="{2214DC54-99C6-428A-84E3-EF9A4E4B43AE}"/>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342" name="Freeform: Shape 194">
                <a:extLst>
                  <a:ext uri="{FF2B5EF4-FFF2-40B4-BE49-F238E27FC236}">
                    <a16:creationId xmlns:a16="http://schemas.microsoft.com/office/drawing/2014/main" id="{9C8A318F-14B9-4D6F-A944-A80E64EC6DF6}"/>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343" name="Freeform: Shape 195">
                <a:extLst>
                  <a:ext uri="{FF2B5EF4-FFF2-40B4-BE49-F238E27FC236}">
                    <a16:creationId xmlns:a16="http://schemas.microsoft.com/office/drawing/2014/main" id="{FCE00471-9400-4FBE-A2AA-A883CF08B16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44" name="Freeform: Shape 196">
                <a:extLst>
                  <a:ext uri="{FF2B5EF4-FFF2-40B4-BE49-F238E27FC236}">
                    <a16:creationId xmlns:a16="http://schemas.microsoft.com/office/drawing/2014/main" id="{0901825C-1B85-42C1-8205-8CF3432773C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345" name="Freeform: Shape 197">
                <a:extLst>
                  <a:ext uri="{FF2B5EF4-FFF2-40B4-BE49-F238E27FC236}">
                    <a16:creationId xmlns:a16="http://schemas.microsoft.com/office/drawing/2014/main" id="{58B50A7C-348F-4909-916A-3DDA4A16CA0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346" name="Freeform: Shape 198">
                <a:extLst>
                  <a:ext uri="{FF2B5EF4-FFF2-40B4-BE49-F238E27FC236}">
                    <a16:creationId xmlns:a16="http://schemas.microsoft.com/office/drawing/2014/main" id="{659CD883-F45A-47A8-A10A-50A72B62B19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47" name="Freeform: Shape 199">
                <a:extLst>
                  <a:ext uri="{FF2B5EF4-FFF2-40B4-BE49-F238E27FC236}">
                    <a16:creationId xmlns:a16="http://schemas.microsoft.com/office/drawing/2014/main" id="{C8BCCDD5-1C25-4837-B340-8051ACDE8957}"/>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348" name="Freeform: Shape 200">
                <a:extLst>
                  <a:ext uri="{FF2B5EF4-FFF2-40B4-BE49-F238E27FC236}">
                    <a16:creationId xmlns:a16="http://schemas.microsoft.com/office/drawing/2014/main" id="{F9A776DD-9BBB-4D97-A496-B20B1196D55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349" name="Freeform: Shape 201">
                <a:extLst>
                  <a:ext uri="{FF2B5EF4-FFF2-40B4-BE49-F238E27FC236}">
                    <a16:creationId xmlns:a16="http://schemas.microsoft.com/office/drawing/2014/main" id="{83DC3D92-2D80-489C-AFF5-9E12ADC1B2A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350" name="Freeform: Shape 202">
                <a:extLst>
                  <a:ext uri="{FF2B5EF4-FFF2-40B4-BE49-F238E27FC236}">
                    <a16:creationId xmlns:a16="http://schemas.microsoft.com/office/drawing/2014/main" id="{F68E53CB-56A2-4DBD-91F2-9DE731F2C20A}"/>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351" name="Freeform: Shape 203">
                <a:extLst>
                  <a:ext uri="{FF2B5EF4-FFF2-40B4-BE49-F238E27FC236}">
                    <a16:creationId xmlns:a16="http://schemas.microsoft.com/office/drawing/2014/main" id="{A0E5A416-25F7-45C6-81CC-900485306492}"/>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352" name="Freeform: Shape 204">
                <a:extLst>
                  <a:ext uri="{FF2B5EF4-FFF2-40B4-BE49-F238E27FC236}">
                    <a16:creationId xmlns:a16="http://schemas.microsoft.com/office/drawing/2014/main" id="{DE4EE11F-FEDA-47B1-A89E-E8EEC890C62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53" name="Freeform: Shape 205">
                <a:extLst>
                  <a:ext uri="{FF2B5EF4-FFF2-40B4-BE49-F238E27FC236}">
                    <a16:creationId xmlns:a16="http://schemas.microsoft.com/office/drawing/2014/main" id="{5C64F1E5-82B5-41AA-B087-61BF47557F2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54" name="Freeform: Shape 206">
                <a:extLst>
                  <a:ext uri="{FF2B5EF4-FFF2-40B4-BE49-F238E27FC236}">
                    <a16:creationId xmlns:a16="http://schemas.microsoft.com/office/drawing/2014/main" id="{ED73D9FE-1F4F-4A9A-BFB7-D1446952D67B}"/>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55" name="Freeform: Shape 207">
                <a:extLst>
                  <a:ext uri="{FF2B5EF4-FFF2-40B4-BE49-F238E27FC236}">
                    <a16:creationId xmlns:a16="http://schemas.microsoft.com/office/drawing/2014/main" id="{2E83800C-4B12-41B3-ABCC-75FAD86E554E}"/>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56" name="Freeform: Shape 208">
                <a:extLst>
                  <a:ext uri="{FF2B5EF4-FFF2-40B4-BE49-F238E27FC236}">
                    <a16:creationId xmlns:a16="http://schemas.microsoft.com/office/drawing/2014/main" id="{6F99B2B5-746A-498A-8A07-F53D23BEA5D1}"/>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57" name="Freeform: Shape 209">
                <a:extLst>
                  <a:ext uri="{FF2B5EF4-FFF2-40B4-BE49-F238E27FC236}">
                    <a16:creationId xmlns:a16="http://schemas.microsoft.com/office/drawing/2014/main" id="{9F49B189-4A7A-40C2-8918-167C6D9ED218}"/>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58" name="Freeform: Shape 210">
                <a:extLst>
                  <a:ext uri="{FF2B5EF4-FFF2-40B4-BE49-F238E27FC236}">
                    <a16:creationId xmlns:a16="http://schemas.microsoft.com/office/drawing/2014/main" id="{340E400E-6C2D-48BE-A4DC-BF06B9E77EA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59" name="Freeform: Shape 211">
                <a:extLst>
                  <a:ext uri="{FF2B5EF4-FFF2-40B4-BE49-F238E27FC236}">
                    <a16:creationId xmlns:a16="http://schemas.microsoft.com/office/drawing/2014/main" id="{85E1F27C-C432-4349-B1F9-D9B6845DB7C2}"/>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60" name="Freeform: Shape 212">
                <a:extLst>
                  <a:ext uri="{FF2B5EF4-FFF2-40B4-BE49-F238E27FC236}">
                    <a16:creationId xmlns:a16="http://schemas.microsoft.com/office/drawing/2014/main" id="{B7BF54AE-3066-41B2-A560-093E3DFC745E}"/>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164" name="Graphic 166">
              <a:extLst>
                <a:ext uri="{FF2B5EF4-FFF2-40B4-BE49-F238E27FC236}">
                  <a16:creationId xmlns:a16="http://schemas.microsoft.com/office/drawing/2014/main" id="{6C8ED473-C106-4A99-98B0-E561223F1678}"/>
                </a:ext>
              </a:extLst>
            </p:cNvPr>
            <p:cNvGrpSpPr/>
            <p:nvPr/>
          </p:nvGrpSpPr>
          <p:grpSpPr>
            <a:xfrm>
              <a:off x="3823543" y="2188695"/>
              <a:ext cx="2667773" cy="560516"/>
              <a:chOff x="4305300" y="3052762"/>
              <a:chExt cx="3581400" cy="752475"/>
            </a:xfrm>
            <a:solidFill>
              <a:schemeClr val="accent1"/>
            </a:solidFill>
          </p:grpSpPr>
          <p:sp>
            <p:nvSpPr>
              <p:cNvPr id="321" name="Freeform: Shape 214">
                <a:extLst>
                  <a:ext uri="{FF2B5EF4-FFF2-40B4-BE49-F238E27FC236}">
                    <a16:creationId xmlns:a16="http://schemas.microsoft.com/office/drawing/2014/main" id="{9EB96632-179B-4893-9252-675BB55828BF}"/>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322" name="Freeform: Shape 215">
                <a:extLst>
                  <a:ext uri="{FF2B5EF4-FFF2-40B4-BE49-F238E27FC236}">
                    <a16:creationId xmlns:a16="http://schemas.microsoft.com/office/drawing/2014/main" id="{07FB35BC-B132-4406-8EE9-8BD20A055F7A}"/>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323" name="Freeform: Shape 216">
                <a:extLst>
                  <a:ext uri="{FF2B5EF4-FFF2-40B4-BE49-F238E27FC236}">
                    <a16:creationId xmlns:a16="http://schemas.microsoft.com/office/drawing/2014/main" id="{6113B67E-32A6-4C3F-A9BF-30C78C253608}"/>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24" name="Freeform: Shape 217">
                <a:extLst>
                  <a:ext uri="{FF2B5EF4-FFF2-40B4-BE49-F238E27FC236}">
                    <a16:creationId xmlns:a16="http://schemas.microsoft.com/office/drawing/2014/main" id="{97FF53DF-DF13-4581-B56E-CA695CF2D5C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325" name="Freeform: Shape 218">
                <a:extLst>
                  <a:ext uri="{FF2B5EF4-FFF2-40B4-BE49-F238E27FC236}">
                    <a16:creationId xmlns:a16="http://schemas.microsoft.com/office/drawing/2014/main" id="{ED95542D-3C74-43A9-B0F7-27DE546EADB8}"/>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326" name="Freeform: Shape 219">
                <a:extLst>
                  <a:ext uri="{FF2B5EF4-FFF2-40B4-BE49-F238E27FC236}">
                    <a16:creationId xmlns:a16="http://schemas.microsoft.com/office/drawing/2014/main" id="{13C36CA5-6103-4C99-A305-EFD4D40BD44D}"/>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27" name="Freeform: Shape 220">
                <a:extLst>
                  <a:ext uri="{FF2B5EF4-FFF2-40B4-BE49-F238E27FC236}">
                    <a16:creationId xmlns:a16="http://schemas.microsoft.com/office/drawing/2014/main" id="{C84A0D08-7C0C-4EE7-A6E4-A686E8B97CDA}"/>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328" name="Freeform: Shape 221">
                <a:extLst>
                  <a:ext uri="{FF2B5EF4-FFF2-40B4-BE49-F238E27FC236}">
                    <a16:creationId xmlns:a16="http://schemas.microsoft.com/office/drawing/2014/main" id="{A30F5810-57FD-4BA3-9293-FBEBA053649F}"/>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329" name="Freeform: Shape 222">
                <a:extLst>
                  <a:ext uri="{FF2B5EF4-FFF2-40B4-BE49-F238E27FC236}">
                    <a16:creationId xmlns:a16="http://schemas.microsoft.com/office/drawing/2014/main" id="{1CCE4C22-0A73-4EFB-92D2-C7D30A93201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330" name="Freeform: Shape 223">
                <a:extLst>
                  <a:ext uri="{FF2B5EF4-FFF2-40B4-BE49-F238E27FC236}">
                    <a16:creationId xmlns:a16="http://schemas.microsoft.com/office/drawing/2014/main" id="{F392410C-5EDE-4F52-9DE0-FD8962930BEE}"/>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331" name="Freeform: Shape 224">
                <a:extLst>
                  <a:ext uri="{FF2B5EF4-FFF2-40B4-BE49-F238E27FC236}">
                    <a16:creationId xmlns:a16="http://schemas.microsoft.com/office/drawing/2014/main" id="{4EBA86AA-6F3C-4B84-B417-8BC00DCE124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332" name="Freeform: Shape 225">
                <a:extLst>
                  <a:ext uri="{FF2B5EF4-FFF2-40B4-BE49-F238E27FC236}">
                    <a16:creationId xmlns:a16="http://schemas.microsoft.com/office/drawing/2014/main" id="{38E42701-7A9B-42FB-A487-F271999E35A7}"/>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33" name="Freeform: Shape 226">
                <a:extLst>
                  <a:ext uri="{FF2B5EF4-FFF2-40B4-BE49-F238E27FC236}">
                    <a16:creationId xmlns:a16="http://schemas.microsoft.com/office/drawing/2014/main" id="{CBC07C9B-8FA5-4507-AE47-DE8B86ECD076}"/>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34" name="Freeform: Shape 227">
                <a:extLst>
                  <a:ext uri="{FF2B5EF4-FFF2-40B4-BE49-F238E27FC236}">
                    <a16:creationId xmlns:a16="http://schemas.microsoft.com/office/drawing/2014/main" id="{1DC65BD8-027B-4D95-8BF7-3272BB843B8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35" name="Freeform: Shape 228">
                <a:extLst>
                  <a:ext uri="{FF2B5EF4-FFF2-40B4-BE49-F238E27FC236}">
                    <a16:creationId xmlns:a16="http://schemas.microsoft.com/office/drawing/2014/main" id="{5F05BC07-C156-4DE1-8761-7D59125E5029}"/>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36" name="Freeform: Shape 229">
                <a:extLst>
                  <a:ext uri="{FF2B5EF4-FFF2-40B4-BE49-F238E27FC236}">
                    <a16:creationId xmlns:a16="http://schemas.microsoft.com/office/drawing/2014/main" id="{E6338DA5-68A8-4766-9C70-9305028916FD}"/>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37" name="Freeform: Shape 230">
                <a:extLst>
                  <a:ext uri="{FF2B5EF4-FFF2-40B4-BE49-F238E27FC236}">
                    <a16:creationId xmlns:a16="http://schemas.microsoft.com/office/drawing/2014/main" id="{94BEC711-8AED-4C97-A3FC-70F451430B8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38" name="Freeform: Shape 231">
                <a:extLst>
                  <a:ext uri="{FF2B5EF4-FFF2-40B4-BE49-F238E27FC236}">
                    <a16:creationId xmlns:a16="http://schemas.microsoft.com/office/drawing/2014/main" id="{8BFC8042-D019-4F9A-9DA9-B9A3B54CAA99}"/>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39" name="Freeform: Shape 232">
                <a:extLst>
                  <a:ext uri="{FF2B5EF4-FFF2-40B4-BE49-F238E27FC236}">
                    <a16:creationId xmlns:a16="http://schemas.microsoft.com/office/drawing/2014/main" id="{B56EBF64-A9E6-4A00-BF80-A68E3FF2798C}"/>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40" name="Freeform: Shape 233">
                <a:extLst>
                  <a:ext uri="{FF2B5EF4-FFF2-40B4-BE49-F238E27FC236}">
                    <a16:creationId xmlns:a16="http://schemas.microsoft.com/office/drawing/2014/main" id="{1FCD313C-A314-4E49-B3C8-B7134A08715A}"/>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165" name="Graphic 234">
              <a:extLst>
                <a:ext uri="{FF2B5EF4-FFF2-40B4-BE49-F238E27FC236}">
                  <a16:creationId xmlns:a16="http://schemas.microsoft.com/office/drawing/2014/main" id="{9B061873-1ABB-46F0-8E8E-58B9B597CF36}"/>
                </a:ext>
              </a:extLst>
            </p:cNvPr>
            <p:cNvGrpSpPr/>
            <p:nvPr/>
          </p:nvGrpSpPr>
          <p:grpSpPr>
            <a:xfrm>
              <a:off x="3273841" y="2338140"/>
              <a:ext cx="3495664" cy="1188682"/>
              <a:chOff x="7540326" y="1358451"/>
              <a:chExt cx="4257675" cy="1447800"/>
            </a:xfrm>
          </p:grpSpPr>
          <p:sp>
            <p:nvSpPr>
              <p:cNvPr id="315" name="Freeform: Shape 258">
                <a:extLst>
                  <a:ext uri="{FF2B5EF4-FFF2-40B4-BE49-F238E27FC236}">
                    <a16:creationId xmlns:a16="http://schemas.microsoft.com/office/drawing/2014/main" id="{F873105A-406B-4254-A910-168B24A8DA6D}"/>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accent1"/>
              </a:solidFill>
              <a:ln w="9525" cap="flat">
                <a:noFill/>
                <a:prstDash val="solid"/>
                <a:miter/>
              </a:ln>
            </p:spPr>
            <p:txBody>
              <a:bodyPr rtlCol="0" anchor="ctr"/>
              <a:lstStyle/>
              <a:p>
                <a:endParaRPr lang="en-US"/>
              </a:p>
            </p:txBody>
          </p:sp>
          <p:sp>
            <p:nvSpPr>
              <p:cNvPr id="316" name="Freeform: Shape 259">
                <a:extLst>
                  <a:ext uri="{FF2B5EF4-FFF2-40B4-BE49-F238E27FC236}">
                    <a16:creationId xmlns:a16="http://schemas.microsoft.com/office/drawing/2014/main" id="{EE3CAAE1-B573-4BF0-B237-4876FDCB84FE}"/>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solidFill>
                <a:schemeClr val="accent1"/>
              </a:solidFill>
              <a:ln w="9525" cap="flat">
                <a:noFill/>
                <a:prstDash val="solid"/>
                <a:miter/>
              </a:ln>
            </p:spPr>
            <p:txBody>
              <a:bodyPr rtlCol="0" anchor="ctr"/>
              <a:lstStyle/>
              <a:p>
                <a:endParaRPr lang="en-US"/>
              </a:p>
            </p:txBody>
          </p:sp>
          <p:sp>
            <p:nvSpPr>
              <p:cNvPr id="317" name="Freeform: Shape 260">
                <a:extLst>
                  <a:ext uri="{FF2B5EF4-FFF2-40B4-BE49-F238E27FC236}">
                    <a16:creationId xmlns:a16="http://schemas.microsoft.com/office/drawing/2014/main" id="{DA066867-2724-4ABF-8C26-E83372A5094A}"/>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accent1"/>
              </a:solidFill>
              <a:ln w="9525" cap="flat">
                <a:noFill/>
                <a:prstDash val="solid"/>
                <a:miter/>
              </a:ln>
            </p:spPr>
            <p:txBody>
              <a:bodyPr rtlCol="0" anchor="ctr"/>
              <a:lstStyle/>
              <a:p>
                <a:endParaRPr lang="en-US"/>
              </a:p>
            </p:txBody>
          </p:sp>
          <p:sp>
            <p:nvSpPr>
              <p:cNvPr id="318" name="Freeform: Shape 261">
                <a:extLst>
                  <a:ext uri="{FF2B5EF4-FFF2-40B4-BE49-F238E27FC236}">
                    <a16:creationId xmlns:a16="http://schemas.microsoft.com/office/drawing/2014/main" id="{EFE6E456-249F-47E0-8995-0CBFA4D915DC}"/>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solidFill>
                <a:schemeClr val="accent1"/>
              </a:solidFill>
              <a:ln w="9525" cap="flat">
                <a:noFill/>
                <a:prstDash val="solid"/>
                <a:miter/>
              </a:ln>
            </p:spPr>
            <p:txBody>
              <a:bodyPr rtlCol="0" anchor="ctr"/>
              <a:lstStyle/>
              <a:p>
                <a:endParaRPr lang="en-US"/>
              </a:p>
            </p:txBody>
          </p:sp>
          <p:sp>
            <p:nvSpPr>
              <p:cNvPr id="319" name="Freeform: Shape 262">
                <a:extLst>
                  <a:ext uri="{FF2B5EF4-FFF2-40B4-BE49-F238E27FC236}">
                    <a16:creationId xmlns:a16="http://schemas.microsoft.com/office/drawing/2014/main" id="{24676DBD-7962-41E1-A8FA-E06AA3BC6500}"/>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accent1"/>
              </a:solidFill>
              <a:ln w="9525" cap="flat">
                <a:noFill/>
                <a:prstDash val="solid"/>
                <a:miter/>
              </a:ln>
            </p:spPr>
            <p:txBody>
              <a:bodyPr rtlCol="0" anchor="ctr"/>
              <a:lstStyle/>
              <a:p>
                <a:endParaRPr lang="en-US"/>
              </a:p>
            </p:txBody>
          </p:sp>
          <p:sp>
            <p:nvSpPr>
              <p:cNvPr id="320" name="Freeform: Shape 263">
                <a:extLst>
                  <a:ext uri="{FF2B5EF4-FFF2-40B4-BE49-F238E27FC236}">
                    <a16:creationId xmlns:a16="http://schemas.microsoft.com/office/drawing/2014/main" id="{0A2341F3-A359-459A-8E14-0F2389C5FFDE}"/>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solidFill>
                <a:schemeClr val="accent1"/>
              </a:solidFill>
              <a:ln w="9525" cap="flat">
                <a:noFill/>
                <a:prstDash val="solid"/>
                <a:miter/>
              </a:ln>
            </p:spPr>
            <p:txBody>
              <a:bodyPr rtlCol="0" anchor="ctr"/>
              <a:lstStyle/>
              <a:p>
                <a:endParaRPr lang="en-US"/>
              </a:p>
            </p:txBody>
          </p:sp>
        </p:grpSp>
        <p:grpSp>
          <p:nvGrpSpPr>
            <p:cNvPr id="166" name="Graphic 166">
              <a:extLst>
                <a:ext uri="{FF2B5EF4-FFF2-40B4-BE49-F238E27FC236}">
                  <a16:creationId xmlns:a16="http://schemas.microsoft.com/office/drawing/2014/main" id="{5DB28FFB-F13A-442C-A241-8066732F7C73}"/>
                </a:ext>
              </a:extLst>
            </p:cNvPr>
            <p:cNvGrpSpPr/>
            <p:nvPr/>
          </p:nvGrpSpPr>
          <p:grpSpPr>
            <a:xfrm>
              <a:off x="4054049" y="5011904"/>
              <a:ext cx="2667773" cy="560516"/>
              <a:chOff x="4305300" y="3052762"/>
              <a:chExt cx="3581400" cy="752475"/>
            </a:xfrm>
            <a:solidFill>
              <a:schemeClr val="accent1"/>
            </a:solidFill>
          </p:grpSpPr>
          <p:sp>
            <p:nvSpPr>
              <p:cNvPr id="295" name="Freeform: Shape 265">
                <a:extLst>
                  <a:ext uri="{FF2B5EF4-FFF2-40B4-BE49-F238E27FC236}">
                    <a16:creationId xmlns:a16="http://schemas.microsoft.com/office/drawing/2014/main" id="{0F6474B1-804D-426F-9A94-895550E8493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96" name="Freeform: Shape 266">
                <a:extLst>
                  <a:ext uri="{FF2B5EF4-FFF2-40B4-BE49-F238E27FC236}">
                    <a16:creationId xmlns:a16="http://schemas.microsoft.com/office/drawing/2014/main" id="{D43C3E3C-F195-410D-AA18-0409869CDF12}"/>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97" name="Freeform: Shape 267">
                <a:extLst>
                  <a:ext uri="{FF2B5EF4-FFF2-40B4-BE49-F238E27FC236}">
                    <a16:creationId xmlns:a16="http://schemas.microsoft.com/office/drawing/2014/main" id="{FE620A93-D88E-494C-B7A3-04B46F73B217}"/>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98" name="Freeform: Shape 268">
                <a:extLst>
                  <a:ext uri="{FF2B5EF4-FFF2-40B4-BE49-F238E27FC236}">
                    <a16:creationId xmlns:a16="http://schemas.microsoft.com/office/drawing/2014/main" id="{9CC6BEFE-044A-4DEA-9FFB-80E0C6EBBCC6}"/>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99" name="Freeform: Shape 269">
                <a:extLst>
                  <a:ext uri="{FF2B5EF4-FFF2-40B4-BE49-F238E27FC236}">
                    <a16:creationId xmlns:a16="http://schemas.microsoft.com/office/drawing/2014/main" id="{4D5FEC65-406C-4C46-8FAC-4C8A25B7D7E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300" name="Freeform: Shape 270">
                <a:extLst>
                  <a:ext uri="{FF2B5EF4-FFF2-40B4-BE49-F238E27FC236}">
                    <a16:creationId xmlns:a16="http://schemas.microsoft.com/office/drawing/2014/main" id="{FC7BBDC1-0BEC-42EF-BD14-EC63352244A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01" name="Freeform: Shape 271">
                <a:extLst>
                  <a:ext uri="{FF2B5EF4-FFF2-40B4-BE49-F238E27FC236}">
                    <a16:creationId xmlns:a16="http://schemas.microsoft.com/office/drawing/2014/main" id="{B988600D-ADCF-4F59-917E-2AC4EE0E9AA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302" name="Freeform: Shape 272">
                <a:extLst>
                  <a:ext uri="{FF2B5EF4-FFF2-40B4-BE49-F238E27FC236}">
                    <a16:creationId xmlns:a16="http://schemas.microsoft.com/office/drawing/2014/main" id="{4FBA6A08-B3C2-4E52-BD80-0B210D4BBD31}"/>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303" name="Freeform: Shape 273">
                <a:extLst>
                  <a:ext uri="{FF2B5EF4-FFF2-40B4-BE49-F238E27FC236}">
                    <a16:creationId xmlns:a16="http://schemas.microsoft.com/office/drawing/2014/main" id="{046AAD54-E886-4866-8493-660223A4760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304" name="Freeform: Shape 274">
                <a:extLst>
                  <a:ext uri="{FF2B5EF4-FFF2-40B4-BE49-F238E27FC236}">
                    <a16:creationId xmlns:a16="http://schemas.microsoft.com/office/drawing/2014/main" id="{266C80F5-4F06-4998-90DF-0879E81887DE}"/>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305" name="Freeform: Shape 275">
                <a:extLst>
                  <a:ext uri="{FF2B5EF4-FFF2-40B4-BE49-F238E27FC236}">
                    <a16:creationId xmlns:a16="http://schemas.microsoft.com/office/drawing/2014/main" id="{7FABDB1E-5EF5-4536-A80D-6C1BCD6E81F7}"/>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306" name="Freeform: Shape 276">
                <a:extLst>
                  <a:ext uri="{FF2B5EF4-FFF2-40B4-BE49-F238E27FC236}">
                    <a16:creationId xmlns:a16="http://schemas.microsoft.com/office/drawing/2014/main" id="{E91EDB13-0064-4981-ADD2-C926CE2A0B2A}"/>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07" name="Freeform: Shape 277">
                <a:extLst>
                  <a:ext uri="{FF2B5EF4-FFF2-40B4-BE49-F238E27FC236}">
                    <a16:creationId xmlns:a16="http://schemas.microsoft.com/office/drawing/2014/main" id="{82983FB8-46DC-4275-9AF3-4EE0C74DA53C}"/>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08" name="Freeform: Shape 278">
                <a:extLst>
                  <a:ext uri="{FF2B5EF4-FFF2-40B4-BE49-F238E27FC236}">
                    <a16:creationId xmlns:a16="http://schemas.microsoft.com/office/drawing/2014/main" id="{2ACC8D93-18E7-4A26-87A5-D2E15EFFFEEE}"/>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09" name="Freeform: Shape 279">
                <a:extLst>
                  <a:ext uri="{FF2B5EF4-FFF2-40B4-BE49-F238E27FC236}">
                    <a16:creationId xmlns:a16="http://schemas.microsoft.com/office/drawing/2014/main" id="{79F0DD55-80FD-43E4-854C-9E0217C7FB1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10" name="Freeform: Shape 280">
                <a:extLst>
                  <a:ext uri="{FF2B5EF4-FFF2-40B4-BE49-F238E27FC236}">
                    <a16:creationId xmlns:a16="http://schemas.microsoft.com/office/drawing/2014/main" id="{8B0E34FB-3B65-4EB3-A81C-B84C48FB4D2E}"/>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11" name="Freeform: Shape 281">
                <a:extLst>
                  <a:ext uri="{FF2B5EF4-FFF2-40B4-BE49-F238E27FC236}">
                    <a16:creationId xmlns:a16="http://schemas.microsoft.com/office/drawing/2014/main" id="{78AEF844-85FA-4628-84DF-204EC853694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12" name="Freeform: Shape 282">
                <a:extLst>
                  <a:ext uri="{FF2B5EF4-FFF2-40B4-BE49-F238E27FC236}">
                    <a16:creationId xmlns:a16="http://schemas.microsoft.com/office/drawing/2014/main" id="{CB9D641F-636B-40E4-83D9-BD6C057BE4C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13" name="Freeform: Shape 283">
                <a:extLst>
                  <a:ext uri="{FF2B5EF4-FFF2-40B4-BE49-F238E27FC236}">
                    <a16:creationId xmlns:a16="http://schemas.microsoft.com/office/drawing/2014/main" id="{59C09776-9E37-4D8B-8350-86772949B8E9}"/>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14" name="Freeform: Shape 284">
                <a:extLst>
                  <a:ext uri="{FF2B5EF4-FFF2-40B4-BE49-F238E27FC236}">
                    <a16:creationId xmlns:a16="http://schemas.microsoft.com/office/drawing/2014/main" id="{DA043057-EC50-4343-930E-DA28DDA62220}"/>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167" name="Graphic 3">
              <a:extLst>
                <a:ext uri="{FF2B5EF4-FFF2-40B4-BE49-F238E27FC236}">
                  <a16:creationId xmlns:a16="http://schemas.microsoft.com/office/drawing/2014/main" id="{A321A7B4-31DF-4CBD-9852-6C98FEE845CC}"/>
                </a:ext>
              </a:extLst>
            </p:cNvPr>
            <p:cNvGrpSpPr/>
            <p:nvPr/>
          </p:nvGrpSpPr>
          <p:grpSpPr>
            <a:xfrm>
              <a:off x="4386205" y="2166705"/>
              <a:ext cx="2891731" cy="3429727"/>
              <a:chOff x="5276850" y="2457450"/>
              <a:chExt cx="1638300" cy="1943100"/>
            </a:xfrm>
            <a:solidFill>
              <a:schemeClr val="accent1"/>
            </a:solidFill>
          </p:grpSpPr>
          <p:sp>
            <p:nvSpPr>
              <p:cNvPr id="168" name="Freeform: Shape 293">
                <a:extLst>
                  <a:ext uri="{FF2B5EF4-FFF2-40B4-BE49-F238E27FC236}">
                    <a16:creationId xmlns:a16="http://schemas.microsoft.com/office/drawing/2014/main" id="{0638B2AF-0B31-4D9E-ADC3-B4386D9F1C74}"/>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169" name="Freeform: Shape 294">
                <a:extLst>
                  <a:ext uri="{FF2B5EF4-FFF2-40B4-BE49-F238E27FC236}">
                    <a16:creationId xmlns:a16="http://schemas.microsoft.com/office/drawing/2014/main" id="{2AD43BC4-223A-4C2A-BE34-BE3C1AAFEAF5}"/>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170" name="Freeform: Shape 295">
                <a:extLst>
                  <a:ext uri="{FF2B5EF4-FFF2-40B4-BE49-F238E27FC236}">
                    <a16:creationId xmlns:a16="http://schemas.microsoft.com/office/drawing/2014/main" id="{4ED892FA-9977-44FD-8684-01A847531F92}"/>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171" name="Freeform: Shape 296">
                <a:extLst>
                  <a:ext uri="{FF2B5EF4-FFF2-40B4-BE49-F238E27FC236}">
                    <a16:creationId xmlns:a16="http://schemas.microsoft.com/office/drawing/2014/main" id="{1FFE1D4C-DA2E-472D-86C9-D1B8F7CA4153}"/>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172" name="Freeform: Shape 297">
                <a:extLst>
                  <a:ext uri="{FF2B5EF4-FFF2-40B4-BE49-F238E27FC236}">
                    <a16:creationId xmlns:a16="http://schemas.microsoft.com/office/drawing/2014/main" id="{451B145D-3D67-43B6-9642-C6D93C1E1A30}"/>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173" name="Freeform: Shape 298">
                <a:extLst>
                  <a:ext uri="{FF2B5EF4-FFF2-40B4-BE49-F238E27FC236}">
                    <a16:creationId xmlns:a16="http://schemas.microsoft.com/office/drawing/2014/main" id="{B565796E-1D46-4A51-BFD1-CFDE353CFA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174" name="Freeform: Shape 299">
                <a:extLst>
                  <a:ext uri="{FF2B5EF4-FFF2-40B4-BE49-F238E27FC236}">
                    <a16:creationId xmlns:a16="http://schemas.microsoft.com/office/drawing/2014/main" id="{5E62EE15-AB35-4161-A0D2-D6F42C1F1D68}"/>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175" name="Freeform: Shape 300">
                <a:extLst>
                  <a:ext uri="{FF2B5EF4-FFF2-40B4-BE49-F238E27FC236}">
                    <a16:creationId xmlns:a16="http://schemas.microsoft.com/office/drawing/2014/main" id="{311C7BC3-7EEC-47E9-9F29-82BDA6E9B106}"/>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176" name="Freeform: Shape 301">
                <a:extLst>
                  <a:ext uri="{FF2B5EF4-FFF2-40B4-BE49-F238E27FC236}">
                    <a16:creationId xmlns:a16="http://schemas.microsoft.com/office/drawing/2014/main" id="{93494C19-0A6F-4745-8046-214DDEB8D490}"/>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177" name="Freeform: Shape 302">
                <a:extLst>
                  <a:ext uri="{FF2B5EF4-FFF2-40B4-BE49-F238E27FC236}">
                    <a16:creationId xmlns:a16="http://schemas.microsoft.com/office/drawing/2014/main" id="{3E2E540F-BD3F-489B-99E8-9860CA3C0AD1}"/>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178" name="Freeform: Shape 303">
                <a:extLst>
                  <a:ext uri="{FF2B5EF4-FFF2-40B4-BE49-F238E27FC236}">
                    <a16:creationId xmlns:a16="http://schemas.microsoft.com/office/drawing/2014/main" id="{7561CF36-69F3-47B4-9933-CED0F975A0C4}"/>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179" name="Freeform: Shape 304">
                <a:extLst>
                  <a:ext uri="{FF2B5EF4-FFF2-40B4-BE49-F238E27FC236}">
                    <a16:creationId xmlns:a16="http://schemas.microsoft.com/office/drawing/2014/main" id="{81558FAB-90D4-43B7-8FA0-2127FCF20F0D}"/>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180" name="Freeform: Shape 305">
                <a:extLst>
                  <a:ext uri="{FF2B5EF4-FFF2-40B4-BE49-F238E27FC236}">
                    <a16:creationId xmlns:a16="http://schemas.microsoft.com/office/drawing/2014/main" id="{D679362D-EF30-4A10-8B0D-C82432047877}"/>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181" name="Freeform: Shape 306">
                <a:extLst>
                  <a:ext uri="{FF2B5EF4-FFF2-40B4-BE49-F238E27FC236}">
                    <a16:creationId xmlns:a16="http://schemas.microsoft.com/office/drawing/2014/main" id="{506ACF35-4807-483E-8B3E-3B859DEE8BBD}"/>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182" name="Freeform: Shape 307">
                <a:extLst>
                  <a:ext uri="{FF2B5EF4-FFF2-40B4-BE49-F238E27FC236}">
                    <a16:creationId xmlns:a16="http://schemas.microsoft.com/office/drawing/2014/main" id="{816D8F8D-B537-4D07-83F1-891697BE6B96}"/>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83" name="Freeform: Shape 308">
                <a:extLst>
                  <a:ext uri="{FF2B5EF4-FFF2-40B4-BE49-F238E27FC236}">
                    <a16:creationId xmlns:a16="http://schemas.microsoft.com/office/drawing/2014/main" id="{C58CF6CA-6FA2-4877-A076-50252DBE2EE1}"/>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84" name="Freeform: Shape 309">
                <a:extLst>
                  <a:ext uri="{FF2B5EF4-FFF2-40B4-BE49-F238E27FC236}">
                    <a16:creationId xmlns:a16="http://schemas.microsoft.com/office/drawing/2014/main" id="{194DE560-234F-43B0-B8FF-33AF8DE27434}"/>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185" name="Freeform: Shape 310">
                <a:extLst>
                  <a:ext uri="{FF2B5EF4-FFF2-40B4-BE49-F238E27FC236}">
                    <a16:creationId xmlns:a16="http://schemas.microsoft.com/office/drawing/2014/main" id="{92A1A7AC-BA12-4971-A3E6-4FDC124813EC}"/>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186" name="Freeform: Shape 311">
                <a:extLst>
                  <a:ext uri="{FF2B5EF4-FFF2-40B4-BE49-F238E27FC236}">
                    <a16:creationId xmlns:a16="http://schemas.microsoft.com/office/drawing/2014/main" id="{D73564D2-64FE-4C13-8244-C2DFA5183A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187" name="Freeform: Shape 312">
                <a:extLst>
                  <a:ext uri="{FF2B5EF4-FFF2-40B4-BE49-F238E27FC236}">
                    <a16:creationId xmlns:a16="http://schemas.microsoft.com/office/drawing/2014/main" id="{9915B5A6-787E-43D5-98BC-94968D676D3A}"/>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188" name="Freeform: Shape 313">
                <a:extLst>
                  <a:ext uri="{FF2B5EF4-FFF2-40B4-BE49-F238E27FC236}">
                    <a16:creationId xmlns:a16="http://schemas.microsoft.com/office/drawing/2014/main" id="{C69F4AC0-FB02-4C39-8A0E-339613EEB17D}"/>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189" name="Freeform: Shape 314">
                <a:extLst>
                  <a:ext uri="{FF2B5EF4-FFF2-40B4-BE49-F238E27FC236}">
                    <a16:creationId xmlns:a16="http://schemas.microsoft.com/office/drawing/2014/main" id="{24F2B70E-DED1-42CF-B8EE-F7E072A51603}"/>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190" name="Freeform: Shape 315">
                <a:extLst>
                  <a:ext uri="{FF2B5EF4-FFF2-40B4-BE49-F238E27FC236}">
                    <a16:creationId xmlns:a16="http://schemas.microsoft.com/office/drawing/2014/main" id="{F0A05B6C-F699-4129-9614-47BB2B1705B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91" name="Freeform: Shape 316">
                <a:extLst>
                  <a:ext uri="{FF2B5EF4-FFF2-40B4-BE49-F238E27FC236}">
                    <a16:creationId xmlns:a16="http://schemas.microsoft.com/office/drawing/2014/main" id="{DDAEAF41-9A61-4421-994A-3DDCC3E2D830}"/>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192" name="Freeform: Shape 317">
                <a:extLst>
                  <a:ext uri="{FF2B5EF4-FFF2-40B4-BE49-F238E27FC236}">
                    <a16:creationId xmlns:a16="http://schemas.microsoft.com/office/drawing/2014/main" id="{6A840A4E-7742-4985-8F83-6D800D4D8E7F}"/>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193" name="Freeform: Shape 318">
                <a:extLst>
                  <a:ext uri="{FF2B5EF4-FFF2-40B4-BE49-F238E27FC236}">
                    <a16:creationId xmlns:a16="http://schemas.microsoft.com/office/drawing/2014/main" id="{5EA3F4A8-6247-46E0-BB41-84FA0D48E982}"/>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94" name="Freeform: Shape 319">
                <a:extLst>
                  <a:ext uri="{FF2B5EF4-FFF2-40B4-BE49-F238E27FC236}">
                    <a16:creationId xmlns:a16="http://schemas.microsoft.com/office/drawing/2014/main" id="{AED8215A-1646-49DB-B116-353F4128849F}"/>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195" name="Freeform: Shape 320">
                <a:extLst>
                  <a:ext uri="{FF2B5EF4-FFF2-40B4-BE49-F238E27FC236}">
                    <a16:creationId xmlns:a16="http://schemas.microsoft.com/office/drawing/2014/main" id="{8D01403C-54CC-43C1-BB44-6AF8097F0E5F}"/>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196" name="Freeform: Shape 321">
                <a:extLst>
                  <a:ext uri="{FF2B5EF4-FFF2-40B4-BE49-F238E27FC236}">
                    <a16:creationId xmlns:a16="http://schemas.microsoft.com/office/drawing/2014/main" id="{D3F37696-D0F1-435B-A492-CB0F98C17E2B}"/>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197" name="Freeform: Shape 322">
                <a:extLst>
                  <a:ext uri="{FF2B5EF4-FFF2-40B4-BE49-F238E27FC236}">
                    <a16:creationId xmlns:a16="http://schemas.microsoft.com/office/drawing/2014/main" id="{7B476F14-6C4D-4460-8C1C-ABCA526BAD94}"/>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198" name="Freeform: Shape 323">
                <a:extLst>
                  <a:ext uri="{FF2B5EF4-FFF2-40B4-BE49-F238E27FC236}">
                    <a16:creationId xmlns:a16="http://schemas.microsoft.com/office/drawing/2014/main" id="{7F2957A6-3ED4-494A-B883-45EDB71255FF}"/>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199" name="Freeform: Shape 324">
                <a:extLst>
                  <a:ext uri="{FF2B5EF4-FFF2-40B4-BE49-F238E27FC236}">
                    <a16:creationId xmlns:a16="http://schemas.microsoft.com/office/drawing/2014/main" id="{0DAF96B1-9984-4AC4-8188-C094FB463CB4}"/>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200" name="Freeform: Shape 325">
                <a:extLst>
                  <a:ext uri="{FF2B5EF4-FFF2-40B4-BE49-F238E27FC236}">
                    <a16:creationId xmlns:a16="http://schemas.microsoft.com/office/drawing/2014/main" id="{472E71C6-BBDE-47DF-A8A4-56C5137F8738}"/>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201" name="Freeform: Shape 326">
                <a:extLst>
                  <a:ext uri="{FF2B5EF4-FFF2-40B4-BE49-F238E27FC236}">
                    <a16:creationId xmlns:a16="http://schemas.microsoft.com/office/drawing/2014/main" id="{6C477586-ED21-40FC-969E-70DA33275E76}"/>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202" name="Freeform: Shape 327">
                <a:extLst>
                  <a:ext uri="{FF2B5EF4-FFF2-40B4-BE49-F238E27FC236}">
                    <a16:creationId xmlns:a16="http://schemas.microsoft.com/office/drawing/2014/main" id="{A0983E3D-1E46-44EC-A25B-7133DD96AA5F}"/>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203" name="Freeform: Shape 328">
                <a:extLst>
                  <a:ext uri="{FF2B5EF4-FFF2-40B4-BE49-F238E27FC236}">
                    <a16:creationId xmlns:a16="http://schemas.microsoft.com/office/drawing/2014/main" id="{558B56DD-E93B-40B6-A0D4-41651A151189}"/>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204" name="Freeform: Shape 329">
                <a:extLst>
                  <a:ext uri="{FF2B5EF4-FFF2-40B4-BE49-F238E27FC236}">
                    <a16:creationId xmlns:a16="http://schemas.microsoft.com/office/drawing/2014/main" id="{D4403007-3719-47A2-8641-AA891A8FB6D9}"/>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205" name="Freeform: Shape 330">
                <a:extLst>
                  <a:ext uri="{FF2B5EF4-FFF2-40B4-BE49-F238E27FC236}">
                    <a16:creationId xmlns:a16="http://schemas.microsoft.com/office/drawing/2014/main" id="{1D454167-72AE-4E94-94C0-C4508C623CBC}"/>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206" name="Freeform: Shape 331">
                <a:extLst>
                  <a:ext uri="{FF2B5EF4-FFF2-40B4-BE49-F238E27FC236}">
                    <a16:creationId xmlns:a16="http://schemas.microsoft.com/office/drawing/2014/main" id="{9B8C9729-0DD1-4508-8322-4A29FA060455}"/>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207" name="Freeform: Shape 332">
                <a:extLst>
                  <a:ext uri="{FF2B5EF4-FFF2-40B4-BE49-F238E27FC236}">
                    <a16:creationId xmlns:a16="http://schemas.microsoft.com/office/drawing/2014/main" id="{923640CC-7269-47FA-91B7-E8BABC17C58F}"/>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208" name="Freeform: Shape 333">
                <a:extLst>
                  <a:ext uri="{FF2B5EF4-FFF2-40B4-BE49-F238E27FC236}">
                    <a16:creationId xmlns:a16="http://schemas.microsoft.com/office/drawing/2014/main" id="{6E9BDAB9-BB8C-487E-95D9-B5AE0DC9B81A}"/>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209" name="Freeform: Shape 334">
                <a:extLst>
                  <a:ext uri="{FF2B5EF4-FFF2-40B4-BE49-F238E27FC236}">
                    <a16:creationId xmlns:a16="http://schemas.microsoft.com/office/drawing/2014/main" id="{13E5B6C1-1350-4F6A-8A98-1C755A5F2392}"/>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210" name="Freeform: Shape 335">
                <a:extLst>
                  <a:ext uri="{FF2B5EF4-FFF2-40B4-BE49-F238E27FC236}">
                    <a16:creationId xmlns:a16="http://schemas.microsoft.com/office/drawing/2014/main" id="{9A57C969-5664-435B-83D6-C482DB472D23}"/>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211" name="Freeform: Shape 336">
                <a:extLst>
                  <a:ext uri="{FF2B5EF4-FFF2-40B4-BE49-F238E27FC236}">
                    <a16:creationId xmlns:a16="http://schemas.microsoft.com/office/drawing/2014/main" id="{ED352AF5-D860-412B-A0B9-37B22B4AD13E}"/>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212" name="Freeform: Shape 337">
                <a:extLst>
                  <a:ext uri="{FF2B5EF4-FFF2-40B4-BE49-F238E27FC236}">
                    <a16:creationId xmlns:a16="http://schemas.microsoft.com/office/drawing/2014/main" id="{7E1504E7-AF68-445A-BE5B-D12217D1E0F4}"/>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213" name="Freeform: Shape 338">
                <a:extLst>
                  <a:ext uri="{FF2B5EF4-FFF2-40B4-BE49-F238E27FC236}">
                    <a16:creationId xmlns:a16="http://schemas.microsoft.com/office/drawing/2014/main" id="{8478C35B-7C23-4210-B79F-16D4F7168FB3}"/>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214" name="Freeform: Shape 339">
                <a:extLst>
                  <a:ext uri="{FF2B5EF4-FFF2-40B4-BE49-F238E27FC236}">
                    <a16:creationId xmlns:a16="http://schemas.microsoft.com/office/drawing/2014/main" id="{DFF27C47-9070-40E1-BC5E-C402023E6B72}"/>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215" name="Freeform: Shape 340">
                <a:extLst>
                  <a:ext uri="{FF2B5EF4-FFF2-40B4-BE49-F238E27FC236}">
                    <a16:creationId xmlns:a16="http://schemas.microsoft.com/office/drawing/2014/main" id="{54D19075-5E84-4283-ADB6-B61D4BD31AD1}"/>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216" name="Freeform: Shape 341">
                <a:extLst>
                  <a:ext uri="{FF2B5EF4-FFF2-40B4-BE49-F238E27FC236}">
                    <a16:creationId xmlns:a16="http://schemas.microsoft.com/office/drawing/2014/main" id="{B59E4709-B359-459D-B370-5203B31EB477}"/>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217" name="Freeform: Shape 342">
                <a:extLst>
                  <a:ext uri="{FF2B5EF4-FFF2-40B4-BE49-F238E27FC236}">
                    <a16:creationId xmlns:a16="http://schemas.microsoft.com/office/drawing/2014/main" id="{F3F3325A-B33B-4C64-871F-78F08E566628}"/>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218" name="Freeform: Shape 343">
                <a:extLst>
                  <a:ext uri="{FF2B5EF4-FFF2-40B4-BE49-F238E27FC236}">
                    <a16:creationId xmlns:a16="http://schemas.microsoft.com/office/drawing/2014/main" id="{12655D68-6B51-4495-A08D-BCAAC768DC59}"/>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219" name="Freeform: Shape 344">
                <a:extLst>
                  <a:ext uri="{FF2B5EF4-FFF2-40B4-BE49-F238E27FC236}">
                    <a16:creationId xmlns:a16="http://schemas.microsoft.com/office/drawing/2014/main" id="{7E62C81E-B25E-4E6C-A02B-3F3E86F8F861}"/>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220" name="Freeform: Shape 345">
                <a:extLst>
                  <a:ext uri="{FF2B5EF4-FFF2-40B4-BE49-F238E27FC236}">
                    <a16:creationId xmlns:a16="http://schemas.microsoft.com/office/drawing/2014/main" id="{C5BB35F5-9D36-4B9B-A566-40A33ACF1A7D}"/>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221" name="Freeform: Shape 346">
                <a:extLst>
                  <a:ext uri="{FF2B5EF4-FFF2-40B4-BE49-F238E27FC236}">
                    <a16:creationId xmlns:a16="http://schemas.microsoft.com/office/drawing/2014/main" id="{602CA6CA-9207-45CE-80C5-22A04F930131}"/>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222" name="Freeform: Shape 347">
                <a:extLst>
                  <a:ext uri="{FF2B5EF4-FFF2-40B4-BE49-F238E27FC236}">
                    <a16:creationId xmlns:a16="http://schemas.microsoft.com/office/drawing/2014/main" id="{3A4B97B6-0279-4152-BBCE-D7FEE0F88A6F}"/>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223" name="Freeform: Shape 348">
                <a:extLst>
                  <a:ext uri="{FF2B5EF4-FFF2-40B4-BE49-F238E27FC236}">
                    <a16:creationId xmlns:a16="http://schemas.microsoft.com/office/drawing/2014/main" id="{FDC61F16-590B-4864-A81E-3C540083D8F9}"/>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224" name="Freeform: Shape 349">
                <a:extLst>
                  <a:ext uri="{FF2B5EF4-FFF2-40B4-BE49-F238E27FC236}">
                    <a16:creationId xmlns:a16="http://schemas.microsoft.com/office/drawing/2014/main" id="{04C7DF03-938F-4CA3-92FB-29B2924580BB}"/>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225" name="Freeform: Shape 350">
                <a:extLst>
                  <a:ext uri="{FF2B5EF4-FFF2-40B4-BE49-F238E27FC236}">
                    <a16:creationId xmlns:a16="http://schemas.microsoft.com/office/drawing/2014/main" id="{4BA1BCFF-FFC5-45BD-861B-A87FEFC7EB8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226" name="Freeform: Shape 351">
                <a:extLst>
                  <a:ext uri="{FF2B5EF4-FFF2-40B4-BE49-F238E27FC236}">
                    <a16:creationId xmlns:a16="http://schemas.microsoft.com/office/drawing/2014/main" id="{71AAB82C-4B62-4CB6-ADAB-D7EB3E21357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227" name="Freeform: Shape 352">
                <a:extLst>
                  <a:ext uri="{FF2B5EF4-FFF2-40B4-BE49-F238E27FC236}">
                    <a16:creationId xmlns:a16="http://schemas.microsoft.com/office/drawing/2014/main" id="{570EC7F2-B3AB-489C-B455-02B81C8B27FB}"/>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228" name="Freeform: Shape 353">
                <a:extLst>
                  <a:ext uri="{FF2B5EF4-FFF2-40B4-BE49-F238E27FC236}">
                    <a16:creationId xmlns:a16="http://schemas.microsoft.com/office/drawing/2014/main" id="{9B8A268B-9FC4-4766-8E2F-604E7DC169FA}"/>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229" name="Freeform: Shape 354">
                <a:extLst>
                  <a:ext uri="{FF2B5EF4-FFF2-40B4-BE49-F238E27FC236}">
                    <a16:creationId xmlns:a16="http://schemas.microsoft.com/office/drawing/2014/main" id="{865F4908-4C57-41CE-967A-B778B626F77D}"/>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230" name="Freeform: Shape 355">
                <a:extLst>
                  <a:ext uri="{FF2B5EF4-FFF2-40B4-BE49-F238E27FC236}">
                    <a16:creationId xmlns:a16="http://schemas.microsoft.com/office/drawing/2014/main" id="{68391590-E602-48F5-A769-204E65C64676}"/>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231" name="Freeform: Shape 356">
                <a:extLst>
                  <a:ext uri="{FF2B5EF4-FFF2-40B4-BE49-F238E27FC236}">
                    <a16:creationId xmlns:a16="http://schemas.microsoft.com/office/drawing/2014/main" id="{C2CF46A1-F9D1-4502-96F2-77EAD47EA74B}"/>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232" name="Freeform: Shape 357">
                <a:extLst>
                  <a:ext uri="{FF2B5EF4-FFF2-40B4-BE49-F238E27FC236}">
                    <a16:creationId xmlns:a16="http://schemas.microsoft.com/office/drawing/2014/main" id="{C0924719-80A1-442B-B828-6AE10B66239B}"/>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233" name="Freeform: Shape 358">
                <a:extLst>
                  <a:ext uri="{FF2B5EF4-FFF2-40B4-BE49-F238E27FC236}">
                    <a16:creationId xmlns:a16="http://schemas.microsoft.com/office/drawing/2014/main" id="{C9147A7F-F6FD-4579-A812-1317CE473016}"/>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234" name="Freeform: Shape 359">
                <a:extLst>
                  <a:ext uri="{FF2B5EF4-FFF2-40B4-BE49-F238E27FC236}">
                    <a16:creationId xmlns:a16="http://schemas.microsoft.com/office/drawing/2014/main" id="{92613CA3-2F29-4421-BA66-1DB5958110CB}"/>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235" name="Freeform: Shape 360">
                <a:extLst>
                  <a:ext uri="{FF2B5EF4-FFF2-40B4-BE49-F238E27FC236}">
                    <a16:creationId xmlns:a16="http://schemas.microsoft.com/office/drawing/2014/main" id="{C042688D-F014-4C87-B2F3-26F489021B8F}"/>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236" name="Freeform: Shape 361">
                <a:extLst>
                  <a:ext uri="{FF2B5EF4-FFF2-40B4-BE49-F238E27FC236}">
                    <a16:creationId xmlns:a16="http://schemas.microsoft.com/office/drawing/2014/main" id="{5007A75F-1FB6-444D-A2A0-7BC61FD8915E}"/>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237" name="Freeform: Shape 362">
                <a:extLst>
                  <a:ext uri="{FF2B5EF4-FFF2-40B4-BE49-F238E27FC236}">
                    <a16:creationId xmlns:a16="http://schemas.microsoft.com/office/drawing/2014/main" id="{03D9327E-EDB1-4AC6-904F-7E6829A9A029}"/>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238" name="Freeform: Shape 363">
                <a:extLst>
                  <a:ext uri="{FF2B5EF4-FFF2-40B4-BE49-F238E27FC236}">
                    <a16:creationId xmlns:a16="http://schemas.microsoft.com/office/drawing/2014/main" id="{5E9108EF-C3AD-487C-8B6D-9BA7524BA263}"/>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239" name="Freeform: Shape 364">
                <a:extLst>
                  <a:ext uri="{FF2B5EF4-FFF2-40B4-BE49-F238E27FC236}">
                    <a16:creationId xmlns:a16="http://schemas.microsoft.com/office/drawing/2014/main" id="{6544F038-0A94-47CC-94C7-F905372D74E4}"/>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240" name="Freeform: Shape 365">
                <a:extLst>
                  <a:ext uri="{FF2B5EF4-FFF2-40B4-BE49-F238E27FC236}">
                    <a16:creationId xmlns:a16="http://schemas.microsoft.com/office/drawing/2014/main" id="{0B628F37-091C-4055-9977-B545280D95A3}"/>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241" name="Freeform: Shape 366">
                <a:extLst>
                  <a:ext uri="{FF2B5EF4-FFF2-40B4-BE49-F238E27FC236}">
                    <a16:creationId xmlns:a16="http://schemas.microsoft.com/office/drawing/2014/main" id="{FC9B7053-1D67-4A9C-848A-6C44644A3E9A}"/>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242" name="Freeform: Shape 367">
                <a:extLst>
                  <a:ext uri="{FF2B5EF4-FFF2-40B4-BE49-F238E27FC236}">
                    <a16:creationId xmlns:a16="http://schemas.microsoft.com/office/drawing/2014/main" id="{2F84036F-8C1A-45FA-9E12-1F73D73CCCE8}"/>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243" name="Freeform: Shape 368">
                <a:extLst>
                  <a:ext uri="{FF2B5EF4-FFF2-40B4-BE49-F238E27FC236}">
                    <a16:creationId xmlns:a16="http://schemas.microsoft.com/office/drawing/2014/main" id="{DCA79829-84B6-46AA-A92B-59C5CF04AFFD}"/>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244" name="Freeform: Shape 369">
                <a:extLst>
                  <a:ext uri="{FF2B5EF4-FFF2-40B4-BE49-F238E27FC236}">
                    <a16:creationId xmlns:a16="http://schemas.microsoft.com/office/drawing/2014/main" id="{0F0B6205-1BBD-4561-91EF-F018080A76D2}"/>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245" name="Freeform: Shape 370">
                <a:extLst>
                  <a:ext uri="{FF2B5EF4-FFF2-40B4-BE49-F238E27FC236}">
                    <a16:creationId xmlns:a16="http://schemas.microsoft.com/office/drawing/2014/main" id="{4C75BFA5-A09D-4AF0-B1D3-8C439C62B832}"/>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246" name="Freeform: Shape 371">
                <a:extLst>
                  <a:ext uri="{FF2B5EF4-FFF2-40B4-BE49-F238E27FC236}">
                    <a16:creationId xmlns:a16="http://schemas.microsoft.com/office/drawing/2014/main" id="{2139960D-99C2-43B8-93BA-5BE06E8D29A1}"/>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247" name="Freeform: Shape 372">
                <a:extLst>
                  <a:ext uri="{FF2B5EF4-FFF2-40B4-BE49-F238E27FC236}">
                    <a16:creationId xmlns:a16="http://schemas.microsoft.com/office/drawing/2014/main" id="{01054C9F-3F33-43D2-B333-75C12ADAA567}"/>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248" name="Freeform: Shape 373">
                <a:extLst>
                  <a:ext uri="{FF2B5EF4-FFF2-40B4-BE49-F238E27FC236}">
                    <a16:creationId xmlns:a16="http://schemas.microsoft.com/office/drawing/2014/main" id="{0E8D2130-7C20-4BBB-83B1-71DABD9C51F7}"/>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249" name="Freeform: Shape 374">
                <a:extLst>
                  <a:ext uri="{FF2B5EF4-FFF2-40B4-BE49-F238E27FC236}">
                    <a16:creationId xmlns:a16="http://schemas.microsoft.com/office/drawing/2014/main" id="{8D42C0F8-BB17-4D5C-9FEC-FC0F7B072FF0}"/>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250" name="Freeform: Shape 375">
                <a:extLst>
                  <a:ext uri="{FF2B5EF4-FFF2-40B4-BE49-F238E27FC236}">
                    <a16:creationId xmlns:a16="http://schemas.microsoft.com/office/drawing/2014/main" id="{A34ED087-BF5E-4348-AABF-58CE054725A6}"/>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251" name="Freeform: Shape 376">
                <a:extLst>
                  <a:ext uri="{FF2B5EF4-FFF2-40B4-BE49-F238E27FC236}">
                    <a16:creationId xmlns:a16="http://schemas.microsoft.com/office/drawing/2014/main" id="{FED460D9-D8E4-4BC5-9CDF-E18D38FF4C7E}"/>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252" name="Freeform: Shape 377">
                <a:extLst>
                  <a:ext uri="{FF2B5EF4-FFF2-40B4-BE49-F238E27FC236}">
                    <a16:creationId xmlns:a16="http://schemas.microsoft.com/office/drawing/2014/main" id="{63B308E2-8E91-47D5-9A73-18F570F9FB04}"/>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253" name="Freeform: Shape 378">
                <a:extLst>
                  <a:ext uri="{FF2B5EF4-FFF2-40B4-BE49-F238E27FC236}">
                    <a16:creationId xmlns:a16="http://schemas.microsoft.com/office/drawing/2014/main" id="{314C69BC-7705-4ECF-AA60-1B0A11D3256A}"/>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254" name="Freeform: Shape 379">
                <a:extLst>
                  <a:ext uri="{FF2B5EF4-FFF2-40B4-BE49-F238E27FC236}">
                    <a16:creationId xmlns:a16="http://schemas.microsoft.com/office/drawing/2014/main" id="{3CC1BED1-07A1-408D-91BA-703887C4E9F0}"/>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255" name="Freeform: Shape 380">
                <a:extLst>
                  <a:ext uri="{FF2B5EF4-FFF2-40B4-BE49-F238E27FC236}">
                    <a16:creationId xmlns:a16="http://schemas.microsoft.com/office/drawing/2014/main" id="{41BECC75-8C25-4086-B086-32113D711BDD}"/>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256" name="Freeform: Shape 381">
                <a:extLst>
                  <a:ext uri="{FF2B5EF4-FFF2-40B4-BE49-F238E27FC236}">
                    <a16:creationId xmlns:a16="http://schemas.microsoft.com/office/drawing/2014/main" id="{C016D7CC-3F35-403A-8037-C31309CB4FA1}"/>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257" name="Freeform: Shape 382">
                <a:extLst>
                  <a:ext uri="{FF2B5EF4-FFF2-40B4-BE49-F238E27FC236}">
                    <a16:creationId xmlns:a16="http://schemas.microsoft.com/office/drawing/2014/main" id="{36679C8E-4C5C-441F-8FC0-4708256C5B69}"/>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258" name="Freeform: Shape 383">
                <a:extLst>
                  <a:ext uri="{FF2B5EF4-FFF2-40B4-BE49-F238E27FC236}">
                    <a16:creationId xmlns:a16="http://schemas.microsoft.com/office/drawing/2014/main" id="{E83C4679-2B3F-4749-A4EE-31BAB4CC0AD5}"/>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259" name="Freeform: Shape 384">
                <a:extLst>
                  <a:ext uri="{FF2B5EF4-FFF2-40B4-BE49-F238E27FC236}">
                    <a16:creationId xmlns:a16="http://schemas.microsoft.com/office/drawing/2014/main" id="{412E14C6-181E-4C1B-A9A9-3D6143B5CF79}"/>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260" name="Freeform: Shape 385">
                <a:extLst>
                  <a:ext uri="{FF2B5EF4-FFF2-40B4-BE49-F238E27FC236}">
                    <a16:creationId xmlns:a16="http://schemas.microsoft.com/office/drawing/2014/main" id="{01CCAC4D-D384-44F9-B278-AEDA03C95E55}"/>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261" name="Freeform: Shape 386">
                <a:extLst>
                  <a:ext uri="{FF2B5EF4-FFF2-40B4-BE49-F238E27FC236}">
                    <a16:creationId xmlns:a16="http://schemas.microsoft.com/office/drawing/2014/main" id="{3C572445-C3AF-45C4-973A-17583FF9F05B}"/>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262" name="Freeform: Shape 387">
                <a:extLst>
                  <a:ext uri="{FF2B5EF4-FFF2-40B4-BE49-F238E27FC236}">
                    <a16:creationId xmlns:a16="http://schemas.microsoft.com/office/drawing/2014/main" id="{D656DB35-350B-4187-B8AA-0227F356DE65}"/>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263" name="Freeform: Shape 388">
                <a:extLst>
                  <a:ext uri="{FF2B5EF4-FFF2-40B4-BE49-F238E27FC236}">
                    <a16:creationId xmlns:a16="http://schemas.microsoft.com/office/drawing/2014/main" id="{F2C5F9AB-2427-4A47-A89C-786F4E5498AE}"/>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264" name="Freeform: Shape 389">
                <a:extLst>
                  <a:ext uri="{FF2B5EF4-FFF2-40B4-BE49-F238E27FC236}">
                    <a16:creationId xmlns:a16="http://schemas.microsoft.com/office/drawing/2014/main" id="{F7B66ABC-CAE8-4CBC-AF40-92CDD157D97C}"/>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265" name="Freeform: Shape 390">
                <a:extLst>
                  <a:ext uri="{FF2B5EF4-FFF2-40B4-BE49-F238E27FC236}">
                    <a16:creationId xmlns:a16="http://schemas.microsoft.com/office/drawing/2014/main" id="{59362C92-0955-45FE-8B50-09B4DCCD90BD}"/>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266" name="Freeform: Shape 391">
                <a:extLst>
                  <a:ext uri="{FF2B5EF4-FFF2-40B4-BE49-F238E27FC236}">
                    <a16:creationId xmlns:a16="http://schemas.microsoft.com/office/drawing/2014/main" id="{14D051FA-66AD-4D5C-AAB0-E1D82E1B668F}"/>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267" name="Freeform: Shape 392">
                <a:extLst>
                  <a:ext uri="{FF2B5EF4-FFF2-40B4-BE49-F238E27FC236}">
                    <a16:creationId xmlns:a16="http://schemas.microsoft.com/office/drawing/2014/main" id="{4997352C-3DBF-412C-A6E1-220A77609D3C}"/>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268" name="Freeform: Shape 393">
                <a:extLst>
                  <a:ext uri="{FF2B5EF4-FFF2-40B4-BE49-F238E27FC236}">
                    <a16:creationId xmlns:a16="http://schemas.microsoft.com/office/drawing/2014/main" id="{635AA9F8-CC79-40E7-878F-6A7734D7B25C}"/>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269" name="Freeform: Shape 394">
                <a:extLst>
                  <a:ext uri="{FF2B5EF4-FFF2-40B4-BE49-F238E27FC236}">
                    <a16:creationId xmlns:a16="http://schemas.microsoft.com/office/drawing/2014/main" id="{39472045-FBC1-48AA-9843-1978CD33FD3E}"/>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270" name="Freeform: Shape 395">
                <a:extLst>
                  <a:ext uri="{FF2B5EF4-FFF2-40B4-BE49-F238E27FC236}">
                    <a16:creationId xmlns:a16="http://schemas.microsoft.com/office/drawing/2014/main" id="{2F6E4C4B-59DE-46A1-8975-9495106793F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271" name="Freeform: Shape 396">
                <a:extLst>
                  <a:ext uri="{FF2B5EF4-FFF2-40B4-BE49-F238E27FC236}">
                    <a16:creationId xmlns:a16="http://schemas.microsoft.com/office/drawing/2014/main" id="{93C33CA6-5C20-4DB4-9F9A-BA3909D518E5}"/>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272" name="Freeform: Shape 397">
                <a:extLst>
                  <a:ext uri="{FF2B5EF4-FFF2-40B4-BE49-F238E27FC236}">
                    <a16:creationId xmlns:a16="http://schemas.microsoft.com/office/drawing/2014/main" id="{9D9EA69B-EF4C-4DF2-A71A-3B6E366E9BC2}"/>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273" name="Freeform: Shape 398">
                <a:extLst>
                  <a:ext uri="{FF2B5EF4-FFF2-40B4-BE49-F238E27FC236}">
                    <a16:creationId xmlns:a16="http://schemas.microsoft.com/office/drawing/2014/main" id="{2640FE36-8E00-4B74-8E5D-3357A773C002}"/>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274" name="Freeform: Shape 399">
                <a:extLst>
                  <a:ext uri="{FF2B5EF4-FFF2-40B4-BE49-F238E27FC236}">
                    <a16:creationId xmlns:a16="http://schemas.microsoft.com/office/drawing/2014/main" id="{AF1D67C4-4F6E-46CA-B96B-B69AAF51298A}"/>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275" name="Freeform: Shape 400">
                <a:extLst>
                  <a:ext uri="{FF2B5EF4-FFF2-40B4-BE49-F238E27FC236}">
                    <a16:creationId xmlns:a16="http://schemas.microsoft.com/office/drawing/2014/main" id="{18840024-4432-4F37-9606-5281C0A1B852}"/>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276" name="Freeform: Shape 401">
                <a:extLst>
                  <a:ext uri="{FF2B5EF4-FFF2-40B4-BE49-F238E27FC236}">
                    <a16:creationId xmlns:a16="http://schemas.microsoft.com/office/drawing/2014/main" id="{72069DE3-50D1-49C0-BECB-081738A13084}"/>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277" name="Freeform: Shape 402">
                <a:extLst>
                  <a:ext uri="{FF2B5EF4-FFF2-40B4-BE49-F238E27FC236}">
                    <a16:creationId xmlns:a16="http://schemas.microsoft.com/office/drawing/2014/main" id="{C0922AB1-A46F-466E-BF3D-0E542950DA40}"/>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278" name="Freeform: Shape 403">
                <a:extLst>
                  <a:ext uri="{FF2B5EF4-FFF2-40B4-BE49-F238E27FC236}">
                    <a16:creationId xmlns:a16="http://schemas.microsoft.com/office/drawing/2014/main" id="{1FCF3049-2725-4488-8772-426D62852708}"/>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279" name="Freeform: Shape 404">
                <a:extLst>
                  <a:ext uri="{FF2B5EF4-FFF2-40B4-BE49-F238E27FC236}">
                    <a16:creationId xmlns:a16="http://schemas.microsoft.com/office/drawing/2014/main" id="{88676A2A-01FF-4D0F-8509-DACECE3F0CB0}"/>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280" name="Freeform: Shape 405">
                <a:extLst>
                  <a:ext uri="{FF2B5EF4-FFF2-40B4-BE49-F238E27FC236}">
                    <a16:creationId xmlns:a16="http://schemas.microsoft.com/office/drawing/2014/main" id="{404871F0-7C82-4075-8B09-A44A44CE593C}"/>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281" name="Freeform: Shape 406">
                <a:extLst>
                  <a:ext uri="{FF2B5EF4-FFF2-40B4-BE49-F238E27FC236}">
                    <a16:creationId xmlns:a16="http://schemas.microsoft.com/office/drawing/2014/main" id="{00FDEC8C-92B9-4A33-94D6-1AD2CDDE13E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282" name="Freeform: Shape 407">
                <a:extLst>
                  <a:ext uri="{FF2B5EF4-FFF2-40B4-BE49-F238E27FC236}">
                    <a16:creationId xmlns:a16="http://schemas.microsoft.com/office/drawing/2014/main" id="{835BC639-0CCF-44E3-9F88-889F55762558}"/>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283" name="Freeform: Shape 408">
                <a:extLst>
                  <a:ext uri="{FF2B5EF4-FFF2-40B4-BE49-F238E27FC236}">
                    <a16:creationId xmlns:a16="http://schemas.microsoft.com/office/drawing/2014/main" id="{F452DAB7-E7B6-4701-946D-0A72C74A75A4}"/>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284" name="Freeform: Shape 409">
                <a:extLst>
                  <a:ext uri="{FF2B5EF4-FFF2-40B4-BE49-F238E27FC236}">
                    <a16:creationId xmlns:a16="http://schemas.microsoft.com/office/drawing/2014/main" id="{78E38381-AAF8-44BE-A8AB-BE3CCD9BCDE0}"/>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285" name="Freeform: Shape 410">
                <a:extLst>
                  <a:ext uri="{FF2B5EF4-FFF2-40B4-BE49-F238E27FC236}">
                    <a16:creationId xmlns:a16="http://schemas.microsoft.com/office/drawing/2014/main" id="{97037E56-800D-416D-9319-90C6D1BC41A5}"/>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286" name="Freeform: Shape 411">
                <a:extLst>
                  <a:ext uri="{FF2B5EF4-FFF2-40B4-BE49-F238E27FC236}">
                    <a16:creationId xmlns:a16="http://schemas.microsoft.com/office/drawing/2014/main" id="{5C47D416-889B-48C2-B73C-ED0332580E4B}"/>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287" name="Freeform: Shape 412">
                <a:extLst>
                  <a:ext uri="{FF2B5EF4-FFF2-40B4-BE49-F238E27FC236}">
                    <a16:creationId xmlns:a16="http://schemas.microsoft.com/office/drawing/2014/main" id="{697DEE74-69AC-48D8-9D6A-5FB284690F63}"/>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288" name="Freeform: Shape 413">
                <a:extLst>
                  <a:ext uri="{FF2B5EF4-FFF2-40B4-BE49-F238E27FC236}">
                    <a16:creationId xmlns:a16="http://schemas.microsoft.com/office/drawing/2014/main" id="{546729C9-347A-439C-8C63-FCFB0E7EDAF3}"/>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289" name="Freeform: Shape 414">
                <a:extLst>
                  <a:ext uri="{FF2B5EF4-FFF2-40B4-BE49-F238E27FC236}">
                    <a16:creationId xmlns:a16="http://schemas.microsoft.com/office/drawing/2014/main" id="{C9ABA8E2-D2F8-4E86-8194-D5EF9927926F}"/>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290" name="Freeform: Shape 415">
                <a:extLst>
                  <a:ext uri="{FF2B5EF4-FFF2-40B4-BE49-F238E27FC236}">
                    <a16:creationId xmlns:a16="http://schemas.microsoft.com/office/drawing/2014/main" id="{B8054D73-16D1-4942-802D-5EB8A003BC36}"/>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291" name="Freeform: Shape 416">
                <a:extLst>
                  <a:ext uri="{FF2B5EF4-FFF2-40B4-BE49-F238E27FC236}">
                    <a16:creationId xmlns:a16="http://schemas.microsoft.com/office/drawing/2014/main" id="{38A48012-AB33-4B57-9805-32FE83A71D2C}"/>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292" name="Freeform: Shape 417">
                <a:extLst>
                  <a:ext uri="{FF2B5EF4-FFF2-40B4-BE49-F238E27FC236}">
                    <a16:creationId xmlns:a16="http://schemas.microsoft.com/office/drawing/2014/main" id="{C5BFB6D3-0BB4-4D9E-BE7F-EA3A6EB1488F}"/>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293" name="Freeform: Shape 418">
                <a:extLst>
                  <a:ext uri="{FF2B5EF4-FFF2-40B4-BE49-F238E27FC236}">
                    <a16:creationId xmlns:a16="http://schemas.microsoft.com/office/drawing/2014/main" id="{EBC663E1-BEC4-48BC-9FFD-384FCE1E33DF}"/>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294" name="Freeform: Shape 419">
                <a:extLst>
                  <a:ext uri="{FF2B5EF4-FFF2-40B4-BE49-F238E27FC236}">
                    <a16:creationId xmlns:a16="http://schemas.microsoft.com/office/drawing/2014/main" id="{FAED3CA5-7908-4E4A-AFE8-A8AC8FD98792}"/>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437286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WHY RISKS MATTER: AN EXAMPLE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4" name="Rectangle 13"/>
          <p:cNvSpPr/>
          <p:nvPr/>
        </p:nvSpPr>
        <p:spPr>
          <a:xfrm>
            <a:off x="7401639" y="5962621"/>
            <a:ext cx="4790361" cy="276999"/>
          </a:xfrm>
          <a:prstGeom prst="rect">
            <a:avLst/>
          </a:prstGeom>
        </p:spPr>
        <p:txBody>
          <a:bodyPr wrap="square">
            <a:spAutoFit/>
          </a:bodyPr>
          <a:lstStyle/>
          <a:p>
            <a:pPr algn="r"/>
            <a:r>
              <a:rPr lang="en-US" sz="1200" dirty="0" smtClean="0">
                <a:latin typeface="Yantramanav"/>
              </a:rPr>
              <a:t>Source: UN AI Advisory Group timeline</a:t>
            </a:r>
            <a:endParaRPr lang="sv-SE" sz="1200" dirty="0"/>
          </a:p>
        </p:txBody>
      </p:sp>
      <p:pic>
        <p:nvPicPr>
          <p:cNvPr id="1026" name="Picture 2" descr="https://www.un.org/sites/un2.un.org/files/ai-advisory-body-roadma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7720" y="1"/>
            <a:ext cx="3764280" cy="59626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7" y="1071635"/>
            <a:ext cx="7983903" cy="49188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it-IT" sz="2400" dirty="0" smtClean="0">
                <a:solidFill>
                  <a:schemeClr val="dk1"/>
                </a:solidFill>
                <a:latin typeface="Lato Light"/>
              </a:rPr>
              <a:t>The United Nations AI Advisory Group reunites 38 experts to «offer diverse perspectives and options on how AI can be governed» to «</a:t>
            </a:r>
            <a:r>
              <a:rPr lang="en-US" sz="2400" dirty="0" smtClean="0">
                <a:solidFill>
                  <a:schemeClr val="dk1"/>
                </a:solidFill>
                <a:latin typeface="Lato Light"/>
              </a:rPr>
              <a:t>harness </a:t>
            </a:r>
            <a:r>
              <a:rPr lang="en-US" sz="2400" dirty="0">
                <a:solidFill>
                  <a:schemeClr val="dk1"/>
                </a:solidFill>
                <a:latin typeface="Lato Light"/>
              </a:rPr>
              <a:t>AI for </a:t>
            </a:r>
            <a:r>
              <a:rPr lang="en-US" sz="2400" dirty="0" smtClean="0">
                <a:solidFill>
                  <a:schemeClr val="dk1"/>
                </a:solidFill>
                <a:latin typeface="Lato Light"/>
              </a:rPr>
              <a:t>humanity”</a:t>
            </a:r>
          </a:p>
          <a:p>
            <a:pPr marL="342900" indent="-342900">
              <a:buFont typeface="Arial" panose="020B0604020202020204" pitchFamily="34" charset="0"/>
              <a:buChar char="•"/>
            </a:pPr>
            <a:endParaRPr lang="en-US" sz="2400" dirty="0" smtClean="0">
              <a:solidFill>
                <a:schemeClr val="dk1"/>
              </a:solidFill>
              <a:latin typeface="Lato Light"/>
            </a:endParaRPr>
          </a:p>
          <a:p>
            <a:pPr marL="342900" indent="-342900">
              <a:buFont typeface="Arial" panose="020B0604020202020204" pitchFamily="34" charset="0"/>
              <a:buChar char="•"/>
            </a:pPr>
            <a:r>
              <a:rPr lang="en-US" sz="2400" dirty="0" smtClean="0">
                <a:solidFill>
                  <a:schemeClr val="dk1"/>
                </a:solidFill>
                <a:latin typeface="Lato Light"/>
              </a:rPr>
              <a:t>The Group came together as a UN response to the “Global Governance Deficit” in AI.</a:t>
            </a:r>
          </a:p>
          <a:p>
            <a:pPr marL="342900" indent="-342900">
              <a:buFont typeface="Arial" panose="020B0604020202020204" pitchFamily="34" charset="0"/>
              <a:buChar char="•"/>
            </a:pPr>
            <a:endParaRPr lang="en-US" sz="2400" dirty="0">
              <a:solidFill>
                <a:schemeClr val="dk1"/>
              </a:solidFill>
              <a:latin typeface="Lato Light"/>
            </a:endParaRPr>
          </a:p>
          <a:p>
            <a:pPr marL="342900" indent="-342900">
              <a:buFont typeface="Arial" panose="020B0604020202020204" pitchFamily="34" charset="0"/>
              <a:buChar char="•"/>
            </a:pPr>
            <a:r>
              <a:rPr lang="en-US" sz="2400" dirty="0" smtClean="0">
                <a:solidFill>
                  <a:schemeClr val="dk1"/>
                </a:solidFill>
                <a:latin typeface="Lato Light"/>
              </a:rPr>
              <a:t>Risks were looked at:</a:t>
            </a:r>
          </a:p>
          <a:p>
            <a:pPr marL="457200" indent="-457200">
              <a:buFont typeface="+mj-lt"/>
              <a:buAutoNum type="arabicPeriod"/>
            </a:pPr>
            <a:r>
              <a:rPr lang="en-US" sz="2400" dirty="0" smtClean="0">
                <a:solidFill>
                  <a:schemeClr val="dk1"/>
                </a:solidFill>
                <a:latin typeface="Lato Light"/>
              </a:rPr>
              <a:t>From the perspective of </a:t>
            </a:r>
            <a:r>
              <a:rPr lang="en-US" sz="2400" dirty="0" smtClean="0">
                <a:solidFill>
                  <a:srgbClr val="C00000"/>
                </a:solidFill>
                <a:latin typeface="Lato Light"/>
              </a:rPr>
              <a:t>technical characteristics </a:t>
            </a:r>
            <a:r>
              <a:rPr lang="en-US" sz="2400" dirty="0" smtClean="0">
                <a:solidFill>
                  <a:schemeClr val="dk1"/>
                </a:solidFill>
                <a:latin typeface="Lato Light"/>
              </a:rPr>
              <a:t>of AI</a:t>
            </a:r>
          </a:p>
          <a:p>
            <a:pPr marL="457200" indent="-457200">
              <a:buFont typeface="+mj-lt"/>
              <a:buAutoNum type="arabicPeriod"/>
            </a:pPr>
            <a:r>
              <a:rPr lang="en-US" sz="2400" dirty="0" smtClean="0">
                <a:solidFill>
                  <a:schemeClr val="dk1"/>
                </a:solidFill>
                <a:latin typeface="Lato Light"/>
              </a:rPr>
              <a:t>From the lens of </a:t>
            </a:r>
            <a:r>
              <a:rPr lang="en-US" sz="2400" dirty="0" smtClean="0">
                <a:solidFill>
                  <a:srgbClr val="C00000"/>
                </a:solidFill>
                <a:latin typeface="Lato Light"/>
              </a:rPr>
              <a:t>inappropriate use</a:t>
            </a:r>
            <a:r>
              <a:rPr lang="en-US" sz="2400" dirty="0" smtClean="0">
                <a:solidFill>
                  <a:schemeClr val="dk1"/>
                </a:solidFill>
                <a:latin typeface="Lato Light"/>
              </a:rPr>
              <a:t>, including dual-use, and </a:t>
            </a:r>
            <a:r>
              <a:rPr lang="en-US" sz="2400" dirty="0" smtClean="0">
                <a:solidFill>
                  <a:srgbClr val="C00000"/>
                </a:solidFill>
                <a:latin typeface="Lato Light"/>
              </a:rPr>
              <a:t>broader considerations </a:t>
            </a:r>
            <a:r>
              <a:rPr lang="en-US" sz="2400" dirty="0" smtClean="0">
                <a:solidFill>
                  <a:schemeClr val="dk1"/>
                </a:solidFill>
                <a:latin typeface="Lato Light"/>
              </a:rPr>
              <a:t>of human-machine interaction</a:t>
            </a:r>
          </a:p>
          <a:p>
            <a:pPr marL="457200" indent="-457200">
              <a:buFont typeface="+mj-lt"/>
              <a:buAutoNum type="arabicPeriod"/>
            </a:pPr>
            <a:r>
              <a:rPr lang="en-US" sz="2400" dirty="0" smtClean="0">
                <a:solidFill>
                  <a:schemeClr val="dk1"/>
                </a:solidFill>
                <a:latin typeface="Lato Light"/>
              </a:rPr>
              <a:t>From the perspective of </a:t>
            </a:r>
            <a:r>
              <a:rPr lang="en-US" sz="2400" dirty="0" smtClean="0">
                <a:solidFill>
                  <a:srgbClr val="C00000"/>
                </a:solidFill>
                <a:latin typeface="Lato Light"/>
              </a:rPr>
              <a:t>vulnerability</a:t>
            </a:r>
            <a:endParaRPr lang="it-IT" sz="2400" dirty="0" smtClean="0">
              <a:solidFill>
                <a:srgbClr val="C00000"/>
              </a:solidFill>
              <a:latin typeface="Lato Light"/>
            </a:endParaRPr>
          </a:p>
          <a:p>
            <a:pPr marL="457200" indent="-457200">
              <a:buFont typeface="+mj-lt"/>
              <a:buAutoNum type="arabicPeriod"/>
            </a:pPr>
            <a:endParaRPr lang="en-GB" sz="2000" dirty="0"/>
          </a:p>
        </p:txBody>
      </p:sp>
    </p:spTree>
    <p:extLst>
      <p:ext uri="{BB962C8B-B14F-4D97-AF65-F5344CB8AC3E}">
        <p14:creationId xmlns:p14="http://schemas.microsoft.com/office/powerpoint/2010/main" val="2507078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lvl="0" algn="l">
              <a:buSzPts val="2800"/>
            </a:pPr>
            <a:r>
              <a:rPr lang="it-IT" sz="2800" dirty="0"/>
              <a:t>WHY RISKS MATTER: AN EXAMPLE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4" name="Rectangle 13"/>
          <p:cNvSpPr/>
          <p:nvPr/>
        </p:nvSpPr>
        <p:spPr>
          <a:xfrm>
            <a:off x="7401639" y="5962621"/>
            <a:ext cx="4790361" cy="276999"/>
          </a:xfrm>
          <a:prstGeom prst="rect">
            <a:avLst/>
          </a:prstGeom>
        </p:spPr>
        <p:txBody>
          <a:bodyPr wrap="square">
            <a:spAutoFit/>
          </a:bodyPr>
          <a:lstStyle/>
          <a:p>
            <a:pPr algn="r"/>
            <a:r>
              <a:rPr lang="en-US" sz="1200" dirty="0" smtClean="0">
                <a:latin typeface="Yantramanav"/>
              </a:rPr>
              <a:t>Source: UN AI Advisory Group timeline</a:t>
            </a:r>
            <a:endParaRPr lang="sv-SE" sz="1200" dirty="0"/>
          </a:p>
        </p:txBody>
      </p:sp>
      <p:pic>
        <p:nvPicPr>
          <p:cNvPr id="1026" name="Picture 2" descr="https://www.un.org/sites/un2.un.org/files/ai-advisory-body-roadma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7720" y="1"/>
            <a:ext cx="3764280" cy="59626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7" y="1071635"/>
            <a:ext cx="7983903" cy="49188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dirty="0" smtClean="0">
                <a:solidFill>
                  <a:schemeClr val="dk1"/>
                </a:solidFill>
                <a:latin typeface="Lato Light"/>
              </a:rPr>
              <a:t>Risks from technical characteristics of AI:</a:t>
            </a:r>
          </a:p>
          <a:p>
            <a:pPr marL="457200" indent="-457200">
              <a:buFont typeface="+mj-lt"/>
              <a:buAutoNum type="arabicPeriod"/>
            </a:pPr>
            <a:r>
              <a:rPr lang="en-US" sz="2400" dirty="0" smtClean="0">
                <a:solidFill>
                  <a:schemeClr val="dk1"/>
                </a:solidFill>
                <a:latin typeface="Lato Light"/>
              </a:rPr>
              <a:t>Harmful biases</a:t>
            </a:r>
          </a:p>
          <a:p>
            <a:pPr marL="457200" indent="-457200">
              <a:buFont typeface="+mj-lt"/>
              <a:buAutoNum type="arabicPeriod"/>
            </a:pPr>
            <a:r>
              <a:rPr lang="en-US" sz="2400" dirty="0" smtClean="0">
                <a:solidFill>
                  <a:schemeClr val="dk1"/>
                </a:solidFill>
                <a:latin typeface="Lato Light"/>
              </a:rPr>
              <a:t>Various information hazards</a:t>
            </a:r>
            <a:r>
              <a:rPr lang="en-GB" sz="2000" dirty="0"/>
              <a:t> </a:t>
            </a:r>
            <a:r>
              <a:rPr lang="en-GB" sz="2400" dirty="0">
                <a:solidFill>
                  <a:schemeClr val="dk1"/>
                </a:solidFill>
                <a:latin typeface="Lato Light"/>
              </a:rPr>
              <a:t>(i.e., lack of accuracy and </a:t>
            </a:r>
            <a:r>
              <a:rPr lang="en-GB" sz="2400" dirty="0" smtClean="0">
                <a:solidFill>
                  <a:schemeClr val="dk1"/>
                </a:solidFill>
                <a:latin typeface="Lato Light"/>
              </a:rPr>
              <a:t>hallucinations or confabulations)</a:t>
            </a:r>
          </a:p>
          <a:p>
            <a:pPr marL="457200" indent="-457200">
              <a:buFont typeface="Arial" panose="020B0604020202020204" pitchFamily="34" charset="0"/>
              <a:buChar char="•"/>
            </a:pPr>
            <a:endParaRPr lang="en-GB" sz="2400" dirty="0" smtClean="0">
              <a:solidFill>
                <a:schemeClr val="dk1"/>
              </a:solidFill>
              <a:latin typeface="Lato Light"/>
            </a:endParaRPr>
          </a:p>
          <a:p>
            <a:pPr marL="457200" indent="-457200">
              <a:buFont typeface="Arial" panose="020B0604020202020204" pitchFamily="34" charset="0"/>
              <a:buChar char="•"/>
            </a:pPr>
            <a:r>
              <a:rPr lang="en-GB" sz="2400" dirty="0" smtClean="0">
                <a:solidFill>
                  <a:schemeClr val="dk1"/>
                </a:solidFill>
                <a:latin typeface="Lato Light"/>
              </a:rPr>
              <a:t>Anthropogenic risks:</a:t>
            </a:r>
          </a:p>
          <a:p>
            <a:pPr marL="457200" indent="-457200">
              <a:buFont typeface="+mj-lt"/>
              <a:buAutoNum type="arabicPeriod"/>
            </a:pPr>
            <a:r>
              <a:rPr lang="en-GB" sz="2400" dirty="0" smtClean="0">
                <a:solidFill>
                  <a:schemeClr val="dk1"/>
                </a:solidFill>
                <a:latin typeface="Lato Light"/>
              </a:rPr>
              <a:t>Deep fakes and hostile information campaigns</a:t>
            </a:r>
          </a:p>
          <a:p>
            <a:pPr marL="457200" indent="-457200">
              <a:buFont typeface="Arial" panose="020B0604020202020204" pitchFamily="34" charset="0"/>
              <a:buChar char="•"/>
            </a:pPr>
            <a:endParaRPr lang="en-GB" sz="2400" dirty="0" smtClean="0">
              <a:solidFill>
                <a:schemeClr val="dk1"/>
              </a:solidFill>
              <a:latin typeface="Lato Light"/>
            </a:endParaRPr>
          </a:p>
          <a:p>
            <a:pPr marL="457200" indent="-457200">
              <a:buFont typeface="Arial" panose="020B0604020202020204" pitchFamily="34" charset="0"/>
              <a:buChar char="•"/>
            </a:pPr>
            <a:r>
              <a:rPr lang="en-GB" sz="2400" dirty="0" smtClean="0">
                <a:solidFill>
                  <a:schemeClr val="dk1"/>
                </a:solidFill>
                <a:latin typeface="Lato Light"/>
              </a:rPr>
              <a:t>Human-machine interactions:</a:t>
            </a:r>
          </a:p>
          <a:p>
            <a:pPr marL="457200" indent="-457200">
              <a:buFont typeface="+mj-lt"/>
              <a:buAutoNum type="arabicPeriod"/>
            </a:pPr>
            <a:r>
              <a:rPr lang="en-GB" sz="2400" dirty="0" smtClean="0">
                <a:solidFill>
                  <a:schemeClr val="dk1"/>
                </a:solidFill>
                <a:latin typeface="Lato Light"/>
              </a:rPr>
              <a:t>Excessive trust (individual level) and de-skilling</a:t>
            </a:r>
          </a:p>
          <a:p>
            <a:pPr marL="457200" indent="-457200">
              <a:buFont typeface="+mj-lt"/>
              <a:buAutoNum type="arabicPeriod"/>
            </a:pPr>
            <a:r>
              <a:rPr lang="en-GB" sz="2400" dirty="0" smtClean="0">
                <a:solidFill>
                  <a:schemeClr val="dk1"/>
                </a:solidFill>
                <a:latin typeface="Lato Light"/>
              </a:rPr>
              <a:t>Labour market implications and creativity (societal level)</a:t>
            </a:r>
          </a:p>
          <a:p>
            <a:pPr marL="457200" indent="-457200">
              <a:buFont typeface="+mj-lt"/>
              <a:buAutoNum type="arabicPeriod"/>
            </a:pPr>
            <a:endParaRPr lang="en-US" sz="2400" dirty="0">
              <a:solidFill>
                <a:schemeClr val="dk1"/>
              </a:solidFill>
              <a:latin typeface="Lato Light"/>
            </a:endParaRPr>
          </a:p>
        </p:txBody>
      </p:sp>
    </p:spTree>
    <p:extLst>
      <p:ext uri="{BB962C8B-B14F-4D97-AF65-F5344CB8AC3E}">
        <p14:creationId xmlns:p14="http://schemas.microsoft.com/office/powerpoint/2010/main" val="3626737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lvl="0" algn="l">
              <a:buSzPts val="2800"/>
            </a:pPr>
            <a:r>
              <a:rPr lang="it-IT" sz="2800" dirty="0"/>
              <a:t>WHY RISKS MATTER: AN EXAMPLE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4" name="Rectangle 13"/>
          <p:cNvSpPr/>
          <p:nvPr/>
        </p:nvSpPr>
        <p:spPr>
          <a:xfrm>
            <a:off x="7401639" y="5962621"/>
            <a:ext cx="4790361" cy="276999"/>
          </a:xfrm>
          <a:prstGeom prst="rect">
            <a:avLst/>
          </a:prstGeom>
        </p:spPr>
        <p:txBody>
          <a:bodyPr wrap="square">
            <a:spAutoFit/>
          </a:bodyPr>
          <a:lstStyle/>
          <a:p>
            <a:pPr algn="r"/>
            <a:r>
              <a:rPr lang="en-US" sz="1200" dirty="0" smtClean="0">
                <a:latin typeface="Yantramanav"/>
              </a:rPr>
              <a:t>Source: UN AI Advisory Group timeline</a:t>
            </a:r>
            <a:endParaRPr lang="sv-SE" sz="1200" dirty="0"/>
          </a:p>
        </p:txBody>
      </p:sp>
      <p:pic>
        <p:nvPicPr>
          <p:cNvPr id="1026" name="Picture 2" descr="https://www.un.org/sites/un2.un.org/files/ai-advisory-body-roadma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7720" y="1"/>
            <a:ext cx="3764280" cy="59626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7" y="1071635"/>
            <a:ext cx="7983903" cy="49188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dirty="0" smtClean="0">
                <a:solidFill>
                  <a:schemeClr val="dk1"/>
                </a:solidFill>
                <a:latin typeface="Lato Light"/>
              </a:rPr>
              <a:t>Larger safety issues:</a:t>
            </a:r>
          </a:p>
          <a:p>
            <a:pPr marL="457200" indent="-457200">
              <a:buFont typeface="+mj-lt"/>
              <a:buAutoNum type="arabicPeriod"/>
            </a:pPr>
            <a:r>
              <a:rPr lang="en-US" sz="2400" dirty="0" smtClean="0">
                <a:solidFill>
                  <a:schemeClr val="dk1"/>
                </a:solidFill>
                <a:latin typeface="Lato Light"/>
              </a:rPr>
              <a:t>The use of AI on the battlefield (autonomous targeting, real-time biometric surveillance)</a:t>
            </a:r>
          </a:p>
          <a:p>
            <a:pPr marL="457200" indent="-457200">
              <a:buFont typeface="+mj-lt"/>
              <a:buAutoNum type="arabicPeriod"/>
            </a:pPr>
            <a:r>
              <a:rPr lang="en-US" sz="2400" dirty="0" smtClean="0">
                <a:solidFill>
                  <a:schemeClr val="dk1"/>
                </a:solidFill>
                <a:latin typeface="Lato Light"/>
              </a:rPr>
              <a:t>Uncontrollable or uncontainable AI</a:t>
            </a:r>
          </a:p>
          <a:p>
            <a:endParaRPr lang="en-US" sz="2400" dirty="0">
              <a:solidFill>
                <a:schemeClr val="dk1"/>
              </a:solidFill>
              <a:latin typeface="Lato Light"/>
            </a:endParaRPr>
          </a:p>
          <a:p>
            <a:endParaRPr lang="en-US" sz="2400" dirty="0" smtClean="0">
              <a:solidFill>
                <a:schemeClr val="dk1"/>
              </a:solidFill>
              <a:latin typeface="Lato Light"/>
            </a:endParaRPr>
          </a:p>
          <a:p>
            <a:r>
              <a:rPr lang="en-US" sz="2800" i="1" dirty="0">
                <a:solidFill>
                  <a:srgbClr val="C00000"/>
                </a:solidFill>
                <a:latin typeface="Lato Light"/>
              </a:rPr>
              <a:t>Given </a:t>
            </a:r>
            <a:r>
              <a:rPr lang="en-US" sz="2800" i="1" dirty="0" smtClean="0">
                <a:solidFill>
                  <a:srgbClr val="C00000"/>
                </a:solidFill>
                <a:latin typeface="Lato Light"/>
              </a:rPr>
              <a:t>the ubiquitous </a:t>
            </a:r>
            <a:r>
              <a:rPr lang="en-US" sz="2800" i="1" dirty="0">
                <a:solidFill>
                  <a:srgbClr val="C00000"/>
                </a:solidFill>
                <a:latin typeface="Lato Light"/>
              </a:rPr>
              <a:t>and rapidly evolving nature of AI and its use, we believe that it is more </a:t>
            </a:r>
            <a:r>
              <a:rPr lang="en-US" sz="2800" i="1" dirty="0" smtClean="0">
                <a:solidFill>
                  <a:srgbClr val="C00000"/>
                </a:solidFill>
                <a:latin typeface="Lato Light"/>
              </a:rPr>
              <a:t>useful to </a:t>
            </a:r>
            <a:r>
              <a:rPr lang="en-US" sz="2800" i="1" dirty="0">
                <a:solidFill>
                  <a:srgbClr val="C00000"/>
                </a:solidFill>
                <a:latin typeface="Lato Light"/>
              </a:rPr>
              <a:t>look at risks from the perspective of vulnerable communities and the commons</a:t>
            </a:r>
            <a:endParaRPr lang="en-US" sz="2800" i="1" dirty="0" smtClean="0">
              <a:solidFill>
                <a:srgbClr val="C00000"/>
              </a:solidFill>
              <a:latin typeface="Lato Light"/>
            </a:endParaRPr>
          </a:p>
        </p:txBody>
      </p:sp>
    </p:spTree>
    <p:extLst>
      <p:ext uri="{BB962C8B-B14F-4D97-AF65-F5344CB8AC3E}">
        <p14:creationId xmlns:p14="http://schemas.microsoft.com/office/powerpoint/2010/main" val="3116384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a:t>OUTLINE</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 and </a:t>
            </a:r>
            <a:r>
              <a:rPr lang="en-GB" sz="1400" dirty="0" smtClean="0">
                <a:solidFill>
                  <a:schemeClr val="lt1"/>
                </a:solidFill>
                <a:latin typeface="Calibri"/>
                <a:ea typeface="Calibri"/>
                <a:cs typeface="Calibri"/>
                <a:sym typeface="Calibri"/>
              </a:rPr>
              <a:t>KTH </a:t>
            </a:r>
            <a:r>
              <a:rPr lang="en-GB" sz="1400" dirty="0">
                <a:solidFill>
                  <a:schemeClr val="lt1"/>
                </a:solidFill>
                <a:latin typeface="Calibri"/>
                <a:ea typeface="Calibri"/>
                <a:cs typeface="Calibri"/>
                <a:sym typeface="Calibri"/>
              </a:rPr>
              <a:t>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6" name="Content Placeholder 2">
            <a:extLst>
              <a:ext uri="{FF2B5EF4-FFF2-40B4-BE49-F238E27FC236}">
                <a16:creationId xmlns:a16="http://schemas.microsoft.com/office/drawing/2014/main" id="{891A10CA-4633-C6A5-673D-463A327489F5}"/>
              </a:ext>
            </a:extLst>
          </p:cNvPr>
          <p:cNvSpPr txBox="1">
            <a:spLocks/>
          </p:cNvSpPr>
          <p:nvPr/>
        </p:nvSpPr>
        <p:spPr>
          <a:xfrm>
            <a:off x="245697" y="1071635"/>
            <a:ext cx="11809312" cy="49188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it-IT" sz="2400" dirty="0" smtClean="0">
                <a:solidFill>
                  <a:schemeClr val="dk1"/>
                </a:solidFill>
                <a:latin typeface="Lato Light"/>
                <a:ea typeface="Lato Light"/>
                <a:cs typeface="Lato Light"/>
              </a:rPr>
              <a:t>A recap about the twin transition</a:t>
            </a:r>
          </a:p>
          <a:p>
            <a:pPr marL="342900" indent="-342900">
              <a:buFont typeface="Arial" panose="020B0604020202020204" pitchFamily="34" charset="0"/>
              <a:buChar char="•"/>
            </a:pPr>
            <a:r>
              <a:rPr lang="it-IT" sz="2400" dirty="0" smtClean="0">
                <a:solidFill>
                  <a:schemeClr val="dk1"/>
                </a:solidFill>
                <a:latin typeface="Lato Light"/>
                <a:ea typeface="Lato Light"/>
                <a:cs typeface="Lato Light"/>
              </a:rPr>
              <a:t>Framing the trade-offs: different methods</a:t>
            </a:r>
          </a:p>
          <a:p>
            <a:pPr marL="342900" indent="-342900">
              <a:buFont typeface="Arial" panose="020B0604020202020204" pitchFamily="34" charset="0"/>
              <a:buChar char="•"/>
            </a:pPr>
            <a:endParaRPr lang="it-IT" sz="2400" dirty="0">
              <a:solidFill>
                <a:schemeClr val="dk1"/>
              </a:solidFill>
              <a:latin typeface="Lato Light"/>
              <a:ea typeface="Lato Light"/>
              <a:cs typeface="Lato Light"/>
            </a:endParaRPr>
          </a:p>
          <a:p>
            <a:pPr algn="ctr"/>
            <a:r>
              <a:rPr lang="it-IT" sz="2400" dirty="0" smtClean="0">
                <a:solidFill>
                  <a:schemeClr val="dk1"/>
                </a:solidFill>
                <a:latin typeface="Lato Light"/>
                <a:ea typeface="Lato Light"/>
                <a:cs typeface="Lato Light"/>
              </a:rPr>
              <a:t>Is AI contributing to increasing inequality?</a:t>
            </a:r>
          </a:p>
          <a:p>
            <a:pPr algn="ctr"/>
            <a:r>
              <a:rPr lang="it-IT" sz="2400" dirty="0" smtClean="0">
                <a:solidFill>
                  <a:schemeClr val="dk1"/>
                </a:solidFill>
                <a:latin typeface="Lato Light"/>
                <a:ea typeface="Lato Light"/>
                <a:cs typeface="Lato Light"/>
              </a:rPr>
              <a:t>Different forms of inequality....for example:</a:t>
            </a:r>
          </a:p>
          <a:p>
            <a:pPr algn="ctr"/>
            <a:endParaRPr lang="it-IT" sz="2400" dirty="0" smtClean="0">
              <a:solidFill>
                <a:schemeClr val="dk1"/>
              </a:solidFill>
              <a:latin typeface="Lato Light"/>
              <a:ea typeface="Lato Light"/>
              <a:cs typeface="Lato Light"/>
            </a:endParaRPr>
          </a:p>
          <a:p>
            <a:pPr marL="342900" indent="-342900">
              <a:buFont typeface="Arial" panose="020B0604020202020204" pitchFamily="34" charset="0"/>
              <a:buChar char="•"/>
            </a:pPr>
            <a:r>
              <a:rPr lang="it-IT" sz="2400" dirty="0" smtClean="0">
                <a:solidFill>
                  <a:schemeClr val="dk1"/>
                </a:solidFill>
                <a:latin typeface="Lato Light"/>
                <a:ea typeface="Lato Light"/>
                <a:cs typeface="Lato Light"/>
              </a:rPr>
              <a:t>The </a:t>
            </a:r>
            <a:r>
              <a:rPr lang="it-IT" sz="2400" dirty="0" smtClean="0">
                <a:solidFill>
                  <a:schemeClr val="accent6">
                    <a:lumMod val="50000"/>
                  </a:schemeClr>
                </a:solidFill>
                <a:latin typeface="Lato Light"/>
                <a:ea typeface="Lato Light"/>
                <a:cs typeface="Lato Light"/>
              </a:rPr>
              <a:t>environmental</a:t>
            </a:r>
            <a:r>
              <a:rPr lang="it-IT" sz="2400" dirty="0" smtClean="0">
                <a:solidFill>
                  <a:schemeClr val="dk1"/>
                </a:solidFill>
                <a:latin typeface="Lato Light"/>
                <a:ea typeface="Lato Light"/>
                <a:cs typeface="Lato Light"/>
              </a:rPr>
              <a:t> impact: </a:t>
            </a:r>
            <a:r>
              <a:rPr lang="it-IT" sz="2400" dirty="0">
                <a:solidFill>
                  <a:schemeClr val="dk1"/>
                </a:solidFill>
                <a:latin typeface="Lato Light"/>
                <a:ea typeface="Lato Light"/>
                <a:cs typeface="Lato Light"/>
              </a:rPr>
              <a:t>r</a:t>
            </a:r>
            <a:r>
              <a:rPr lang="it-IT" sz="2400" dirty="0" smtClean="0">
                <a:solidFill>
                  <a:schemeClr val="dk1"/>
                </a:solidFill>
                <a:latin typeface="Lato Light"/>
                <a:ea typeface="Lato Light"/>
                <a:cs typeface="Lato Light"/>
              </a:rPr>
              <a:t>esources, </a:t>
            </a:r>
            <a:r>
              <a:rPr lang="it-IT" sz="2400" dirty="0">
                <a:solidFill>
                  <a:schemeClr val="dk1"/>
                </a:solidFill>
                <a:latin typeface="Lato Light"/>
                <a:ea typeface="Lato Light"/>
                <a:cs typeface="Lato Light"/>
              </a:rPr>
              <a:t>e</a:t>
            </a:r>
            <a:r>
              <a:rPr lang="it-IT" sz="2400" dirty="0" smtClean="0">
                <a:solidFill>
                  <a:schemeClr val="dk1"/>
                </a:solidFill>
                <a:latin typeface="Lato Light"/>
                <a:ea typeface="Lato Light"/>
                <a:cs typeface="Lato Light"/>
              </a:rPr>
              <a:t>missions and waste</a:t>
            </a:r>
            <a:endParaRPr lang="it-IT" sz="2400" dirty="0">
              <a:solidFill>
                <a:schemeClr val="dk1"/>
              </a:solidFill>
              <a:latin typeface="Lato Light"/>
            </a:endParaRPr>
          </a:p>
          <a:p>
            <a:pPr marL="342900" indent="-342900">
              <a:buFont typeface="Arial" panose="020B0604020202020204" pitchFamily="34" charset="0"/>
              <a:buChar char="•"/>
            </a:pPr>
            <a:r>
              <a:rPr lang="it-IT" sz="2400" dirty="0" smtClean="0">
                <a:solidFill>
                  <a:schemeClr val="dk1"/>
                </a:solidFill>
                <a:latin typeface="Lato Light"/>
              </a:rPr>
              <a:t>The </a:t>
            </a:r>
            <a:r>
              <a:rPr lang="it-IT" sz="2400" dirty="0" smtClean="0">
                <a:solidFill>
                  <a:srgbClr val="C00000"/>
                </a:solidFill>
                <a:latin typeface="Lato Light"/>
              </a:rPr>
              <a:t>social</a:t>
            </a:r>
            <a:r>
              <a:rPr lang="it-IT" sz="2400" dirty="0" smtClean="0">
                <a:solidFill>
                  <a:schemeClr val="dk1"/>
                </a:solidFill>
                <a:latin typeface="Lato Light"/>
              </a:rPr>
              <a:t> impact: Inequality of knowledge and </a:t>
            </a:r>
            <a:r>
              <a:rPr lang="it-IT" sz="2400" dirty="0">
                <a:solidFill>
                  <a:schemeClr val="dk1"/>
                </a:solidFill>
                <a:latin typeface="Lato Light"/>
              </a:rPr>
              <a:t>l</a:t>
            </a:r>
            <a:r>
              <a:rPr lang="it-IT" sz="2400" dirty="0" smtClean="0">
                <a:solidFill>
                  <a:schemeClr val="dk1"/>
                </a:solidFill>
                <a:latin typeface="Lato Light"/>
              </a:rPr>
              <a:t>abor implications</a:t>
            </a:r>
          </a:p>
          <a:p>
            <a:pPr marL="342900" indent="-342900">
              <a:buFont typeface="Arial" panose="020B0604020202020204" pitchFamily="34" charset="0"/>
              <a:buChar char="•"/>
            </a:pPr>
            <a:r>
              <a:rPr lang="it-IT" sz="2400" dirty="0" smtClean="0">
                <a:solidFill>
                  <a:schemeClr val="dk1"/>
                </a:solidFill>
                <a:latin typeface="Lato Light"/>
              </a:rPr>
              <a:t>The </a:t>
            </a:r>
            <a:r>
              <a:rPr lang="it-IT" sz="2400" dirty="0" smtClean="0">
                <a:solidFill>
                  <a:schemeClr val="accent4">
                    <a:lumMod val="50000"/>
                  </a:schemeClr>
                </a:solidFill>
                <a:latin typeface="Lato Light"/>
              </a:rPr>
              <a:t>governance</a:t>
            </a:r>
            <a:r>
              <a:rPr lang="it-IT" sz="2400" dirty="0" smtClean="0">
                <a:solidFill>
                  <a:schemeClr val="dk1"/>
                </a:solidFill>
                <a:latin typeface="Lato Light"/>
              </a:rPr>
              <a:t> impact: one algorithm to rule them all</a:t>
            </a:r>
          </a:p>
          <a:p>
            <a:pPr marL="342900" indent="-342900">
              <a:buFont typeface="Arial" panose="020B0604020202020204" pitchFamily="34" charset="0"/>
              <a:buChar char="•"/>
            </a:pPr>
            <a:r>
              <a:rPr lang="it-IT" sz="2400" dirty="0" smtClean="0">
                <a:solidFill>
                  <a:schemeClr val="dk1"/>
                </a:solidFill>
                <a:latin typeface="Lato Light"/>
              </a:rPr>
              <a:t>The </a:t>
            </a:r>
            <a:r>
              <a:rPr lang="it-IT" sz="2400" dirty="0" smtClean="0">
                <a:solidFill>
                  <a:schemeClr val="accent1"/>
                </a:solidFill>
                <a:latin typeface="Lato Light"/>
              </a:rPr>
              <a:t>geopolitical</a:t>
            </a:r>
            <a:r>
              <a:rPr lang="it-IT" sz="2400" dirty="0" smtClean="0">
                <a:solidFill>
                  <a:schemeClr val="dk1"/>
                </a:solidFill>
                <a:latin typeface="Lato Light"/>
              </a:rPr>
              <a:t> impact: a new egemony?</a:t>
            </a:r>
          </a:p>
          <a:p>
            <a:pPr marL="342900" indent="-342900">
              <a:buFont typeface="Arial" panose="020B0604020202020204" pitchFamily="34" charset="0"/>
              <a:buChar char="•"/>
            </a:pPr>
            <a:r>
              <a:rPr lang="it-IT" sz="2400" strike="sngStrike" dirty="0" smtClean="0">
                <a:solidFill>
                  <a:schemeClr val="dk1"/>
                </a:solidFill>
                <a:latin typeface="Lato Light"/>
              </a:rPr>
              <a:t>The </a:t>
            </a:r>
            <a:r>
              <a:rPr lang="it-IT" sz="2400" strike="sngStrike" dirty="0" smtClean="0">
                <a:solidFill>
                  <a:srgbClr val="7030A0"/>
                </a:solidFill>
                <a:latin typeface="Lato Light"/>
              </a:rPr>
              <a:t>economic</a:t>
            </a:r>
            <a:r>
              <a:rPr lang="it-IT" sz="2400" strike="sngStrike" dirty="0" smtClean="0">
                <a:solidFill>
                  <a:schemeClr val="dk1"/>
                </a:solidFill>
                <a:latin typeface="Lato Light"/>
              </a:rPr>
              <a:t> impact: displacing blue collars?</a:t>
            </a:r>
          </a:p>
          <a:p>
            <a:pPr marL="342900" indent="-342900">
              <a:buFont typeface="Arial" panose="020B0604020202020204" pitchFamily="34" charset="0"/>
              <a:buChar char="•"/>
            </a:pPr>
            <a:endParaRPr lang="it-IT" sz="2400" dirty="0" smtClean="0">
              <a:solidFill>
                <a:schemeClr val="dk1"/>
              </a:solidFill>
              <a:latin typeface="Lato Light"/>
            </a:endParaRPr>
          </a:p>
          <a:p>
            <a:pPr marL="457200" indent="-457200">
              <a:buFont typeface="+mj-lt"/>
              <a:buAutoNum type="arabicPeriod"/>
            </a:pPr>
            <a:endParaRPr lang="en-GB" sz="2000" dirty="0"/>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Tree>
    <p:extLst>
      <p:ext uri="{BB962C8B-B14F-4D97-AF65-F5344CB8AC3E}">
        <p14:creationId xmlns:p14="http://schemas.microsoft.com/office/powerpoint/2010/main" val="41201434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lvl="0" algn="l">
              <a:buSzPts val="2800"/>
            </a:pPr>
            <a:r>
              <a:rPr lang="it-IT" sz="2800" dirty="0"/>
              <a:t>WHY RISKS MATTER: AN EXAMPLE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4" name="Rectangle 13"/>
          <p:cNvSpPr/>
          <p:nvPr/>
        </p:nvSpPr>
        <p:spPr>
          <a:xfrm>
            <a:off x="7401639" y="5962621"/>
            <a:ext cx="4790361" cy="276999"/>
          </a:xfrm>
          <a:prstGeom prst="rect">
            <a:avLst/>
          </a:prstGeom>
        </p:spPr>
        <p:txBody>
          <a:bodyPr wrap="square">
            <a:spAutoFit/>
          </a:bodyPr>
          <a:lstStyle/>
          <a:p>
            <a:pPr algn="r"/>
            <a:r>
              <a:rPr lang="en-US" sz="1200" dirty="0" smtClean="0">
                <a:latin typeface="Yantramanav"/>
              </a:rPr>
              <a:t>Source: UN AI Advisory Group timeline</a:t>
            </a:r>
            <a:endParaRPr lang="sv-SE" sz="1200" dirty="0"/>
          </a:p>
        </p:txBody>
      </p:sp>
      <p:pic>
        <p:nvPicPr>
          <p:cNvPr id="1026" name="Picture 2" descr="https://www.un.org/sites/un2.un.org/files/ai-advisory-body-roadma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7720" y="1"/>
            <a:ext cx="3764280" cy="59626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7" y="1071635"/>
            <a:ext cx="7983903" cy="49188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dirty="0" smtClean="0">
                <a:solidFill>
                  <a:schemeClr val="dk1"/>
                </a:solidFill>
                <a:latin typeface="Lato Light"/>
              </a:rPr>
              <a:t>Larger safety issues:</a:t>
            </a:r>
          </a:p>
          <a:p>
            <a:pPr marL="457200" indent="-457200">
              <a:buFont typeface="+mj-lt"/>
              <a:buAutoNum type="arabicPeriod"/>
            </a:pPr>
            <a:r>
              <a:rPr lang="en-US" sz="2400" dirty="0" smtClean="0">
                <a:solidFill>
                  <a:schemeClr val="dk1"/>
                </a:solidFill>
                <a:latin typeface="Lato Light"/>
              </a:rPr>
              <a:t>The use of AI on the battlefield (autonomous targeting, real-time biometric surveillance)</a:t>
            </a:r>
          </a:p>
          <a:p>
            <a:pPr marL="457200" indent="-457200">
              <a:buFont typeface="+mj-lt"/>
              <a:buAutoNum type="arabicPeriod"/>
            </a:pPr>
            <a:r>
              <a:rPr lang="en-US" sz="2400" dirty="0" smtClean="0">
                <a:solidFill>
                  <a:schemeClr val="dk1"/>
                </a:solidFill>
                <a:latin typeface="Lato Light"/>
              </a:rPr>
              <a:t>Uncontrollable or uncontainable AI</a:t>
            </a:r>
          </a:p>
          <a:p>
            <a:endParaRPr lang="en-US" sz="2400" dirty="0">
              <a:solidFill>
                <a:schemeClr val="dk1"/>
              </a:solidFill>
              <a:latin typeface="Lato Light"/>
            </a:endParaRPr>
          </a:p>
          <a:p>
            <a:endParaRPr lang="en-US" sz="2400" dirty="0" smtClean="0">
              <a:solidFill>
                <a:schemeClr val="dk1"/>
              </a:solidFill>
              <a:latin typeface="Lato Light"/>
            </a:endParaRPr>
          </a:p>
          <a:p>
            <a:r>
              <a:rPr lang="en-US" sz="2800" i="1" dirty="0">
                <a:solidFill>
                  <a:srgbClr val="C00000"/>
                </a:solidFill>
                <a:latin typeface="Lato Light"/>
              </a:rPr>
              <a:t>Given </a:t>
            </a:r>
            <a:r>
              <a:rPr lang="en-US" sz="2800" i="1" dirty="0" smtClean="0">
                <a:solidFill>
                  <a:srgbClr val="C00000"/>
                </a:solidFill>
                <a:latin typeface="Lato Light"/>
              </a:rPr>
              <a:t>the ubiquitous </a:t>
            </a:r>
            <a:r>
              <a:rPr lang="en-US" sz="2800" i="1" dirty="0">
                <a:solidFill>
                  <a:srgbClr val="C00000"/>
                </a:solidFill>
                <a:latin typeface="Lato Light"/>
              </a:rPr>
              <a:t>and rapidly evolving nature of AI and its use, we believe that it is more </a:t>
            </a:r>
            <a:r>
              <a:rPr lang="en-US" sz="2800" i="1" dirty="0" smtClean="0">
                <a:solidFill>
                  <a:srgbClr val="C00000"/>
                </a:solidFill>
                <a:latin typeface="Lato Light"/>
              </a:rPr>
              <a:t>useful to </a:t>
            </a:r>
            <a:r>
              <a:rPr lang="en-US" sz="2800" i="1" dirty="0">
                <a:solidFill>
                  <a:srgbClr val="C00000"/>
                </a:solidFill>
                <a:latin typeface="Lato Light"/>
              </a:rPr>
              <a:t>look at risks from the perspective of vulnerable communities and the commons</a:t>
            </a:r>
            <a:endParaRPr lang="en-US" sz="2800" i="1" dirty="0" smtClean="0">
              <a:solidFill>
                <a:srgbClr val="C00000"/>
              </a:solidFill>
              <a:latin typeface="Lato Light"/>
            </a:endParaRPr>
          </a:p>
        </p:txBody>
      </p:sp>
    </p:spTree>
    <p:extLst>
      <p:ext uri="{BB962C8B-B14F-4D97-AF65-F5344CB8AC3E}">
        <p14:creationId xmlns:p14="http://schemas.microsoft.com/office/powerpoint/2010/main" val="1247433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lvl="0" algn="l">
              <a:buSzPts val="2800"/>
            </a:pPr>
            <a:r>
              <a:rPr lang="it-IT" sz="2800" dirty="0"/>
              <a:t>WHY RISKS MATTER: THE EU AI ACT</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17410" name="Picture 2" descr="https://miro.medium.com/v2/resize:fit:875/1*7XvDAWOIwrAlHeIpuDzZ2w.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0" y="554037"/>
            <a:ext cx="4662895" cy="31068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1855" y="703159"/>
            <a:ext cx="6716145" cy="5324535"/>
          </a:xfrm>
          <a:prstGeom prst="rect">
            <a:avLst/>
          </a:prstGeom>
        </p:spPr>
        <p:txBody>
          <a:bodyPr wrap="square">
            <a:spAutoFit/>
          </a:bodyPr>
          <a:lstStyle/>
          <a:p>
            <a:r>
              <a:rPr lang="en-US" sz="2000" i="1" dirty="0">
                <a:solidFill>
                  <a:schemeClr val="tx1"/>
                </a:solidFill>
                <a:latin typeface="Lato Light"/>
              </a:rPr>
              <a:t>The legal framework will apply to both public and private actors inside and outside the EU as long as the AI system is placed on the Union market or its use affects people located in the EU</a:t>
            </a:r>
            <a:r>
              <a:rPr lang="en-US" sz="2000" i="1" dirty="0" smtClean="0">
                <a:solidFill>
                  <a:schemeClr val="tx1"/>
                </a:solidFill>
                <a:latin typeface="Lato Light"/>
              </a:rPr>
              <a:t>.</a:t>
            </a:r>
          </a:p>
          <a:p>
            <a:endParaRPr lang="en-US" sz="2000" i="1" dirty="0">
              <a:solidFill>
                <a:schemeClr val="tx1"/>
              </a:solidFill>
              <a:latin typeface="Lato Light"/>
            </a:endParaRPr>
          </a:p>
          <a:p>
            <a:r>
              <a:rPr lang="en-US" sz="2000" i="1" dirty="0">
                <a:solidFill>
                  <a:schemeClr val="tx1"/>
                </a:solidFill>
                <a:latin typeface="Lato Light"/>
              </a:rPr>
              <a:t>It can concern both </a:t>
            </a:r>
            <a:r>
              <a:rPr lang="en-US" sz="2000" i="1" dirty="0">
                <a:solidFill>
                  <a:srgbClr val="C00000"/>
                </a:solidFill>
                <a:latin typeface="Lato Light"/>
              </a:rPr>
              <a:t>providers</a:t>
            </a:r>
            <a:r>
              <a:rPr lang="en-US" sz="2000" i="1" dirty="0">
                <a:solidFill>
                  <a:schemeClr val="tx1"/>
                </a:solidFill>
                <a:latin typeface="Lato Light"/>
              </a:rPr>
              <a:t> (e.g. a developer of a CV-screening tool) and </a:t>
            </a:r>
            <a:r>
              <a:rPr lang="en-US" sz="2000" i="1" dirty="0" err="1">
                <a:solidFill>
                  <a:srgbClr val="C00000"/>
                </a:solidFill>
                <a:latin typeface="Lato Light"/>
              </a:rPr>
              <a:t>deployers</a:t>
            </a:r>
            <a:r>
              <a:rPr lang="en-US" sz="2000" i="1" dirty="0">
                <a:solidFill>
                  <a:schemeClr val="tx1"/>
                </a:solidFill>
                <a:latin typeface="Lato Light"/>
              </a:rPr>
              <a:t> of high-risk AI systems (e.g. a bank buying this screening </a:t>
            </a:r>
            <a:r>
              <a:rPr lang="en-US" sz="2000" i="1" dirty="0" smtClean="0">
                <a:solidFill>
                  <a:schemeClr val="tx1"/>
                </a:solidFill>
                <a:latin typeface="Lato Light"/>
              </a:rPr>
              <a:t>tool). </a:t>
            </a:r>
            <a:r>
              <a:rPr lang="en-US" sz="2000" i="1" dirty="0" smtClean="0">
                <a:solidFill>
                  <a:srgbClr val="C00000"/>
                </a:solidFill>
                <a:latin typeface="Lato Light"/>
              </a:rPr>
              <a:t>Importers </a:t>
            </a:r>
            <a:r>
              <a:rPr lang="en-US" sz="2000" i="1" dirty="0">
                <a:solidFill>
                  <a:srgbClr val="C00000"/>
                </a:solidFill>
                <a:latin typeface="Lato Light"/>
              </a:rPr>
              <a:t>of AI systems</a:t>
            </a:r>
            <a:r>
              <a:rPr lang="en-US" sz="2000" i="1" dirty="0">
                <a:solidFill>
                  <a:schemeClr val="tx1"/>
                </a:solidFill>
                <a:latin typeface="Lato Light"/>
              </a:rPr>
              <a:t> will also have to ensure that the foreign provider has already carried out the appropriate conformity assessment procedure, bears a European Conformity (CE) marking and is accompanied by the required documentation and instructions of use</a:t>
            </a:r>
            <a:r>
              <a:rPr lang="en-US" sz="2000" i="1" dirty="0" smtClean="0">
                <a:solidFill>
                  <a:schemeClr val="tx1"/>
                </a:solidFill>
                <a:latin typeface="Lato Light"/>
              </a:rPr>
              <a:t>.</a:t>
            </a:r>
          </a:p>
          <a:p>
            <a:endParaRPr lang="en-US" sz="2000" i="1" dirty="0">
              <a:solidFill>
                <a:schemeClr val="tx1"/>
              </a:solidFill>
              <a:latin typeface="Lato Light"/>
            </a:endParaRPr>
          </a:p>
          <a:p>
            <a:r>
              <a:rPr lang="en-US" sz="2000" i="1" dirty="0">
                <a:solidFill>
                  <a:schemeClr val="tx1"/>
                </a:solidFill>
                <a:latin typeface="Lato Light"/>
              </a:rPr>
              <a:t>In addition, certain obligations are foreseen for providers of general-purpose AI models, including large generative AI models.</a:t>
            </a:r>
          </a:p>
        </p:txBody>
      </p:sp>
    </p:spTree>
    <p:extLst>
      <p:ext uri="{BB962C8B-B14F-4D97-AF65-F5344CB8AC3E}">
        <p14:creationId xmlns:p14="http://schemas.microsoft.com/office/powerpoint/2010/main" val="1157054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lvl="0" algn="l">
              <a:buSzPts val="2800"/>
            </a:pPr>
            <a:r>
              <a:rPr lang="it-IT" sz="2800" dirty="0"/>
              <a:t>WHY RISKS MATTER: </a:t>
            </a:r>
            <a:r>
              <a:rPr lang="it-IT" sz="2800" dirty="0" smtClean="0"/>
              <a:t>THE EU AI ACT</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10242" name="Picture 2" descr="Risk levels 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54" y="931862"/>
            <a:ext cx="9268845" cy="49521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41854" y="5877391"/>
            <a:ext cx="3464945" cy="261610"/>
          </a:xfrm>
          <a:prstGeom prst="rect">
            <a:avLst/>
          </a:prstGeom>
          <a:noFill/>
        </p:spPr>
        <p:txBody>
          <a:bodyPr wrap="square" rtlCol="0">
            <a:spAutoFit/>
          </a:bodyPr>
          <a:lstStyle/>
          <a:p>
            <a:r>
              <a:rPr lang="sv-SE" sz="1050" dirty="0" smtClean="0"/>
              <a:t>Source: EU AI </a:t>
            </a:r>
            <a:r>
              <a:rPr lang="sv-SE" sz="1050" dirty="0" err="1" smtClean="0"/>
              <a:t>Act</a:t>
            </a:r>
            <a:r>
              <a:rPr lang="sv-SE" sz="1050" dirty="0" smtClean="0"/>
              <a:t> </a:t>
            </a:r>
            <a:r>
              <a:rPr lang="sv-SE" sz="1050" dirty="0" err="1" smtClean="0"/>
              <a:t>framework</a:t>
            </a:r>
            <a:r>
              <a:rPr lang="sv-SE" sz="1050" dirty="0" smtClean="0"/>
              <a:t> </a:t>
            </a:r>
            <a:r>
              <a:rPr lang="sv-SE" sz="1050" dirty="0" err="1" smtClean="0"/>
              <a:t>adapted</a:t>
            </a:r>
            <a:r>
              <a:rPr lang="sv-SE" sz="1050" dirty="0" smtClean="0"/>
              <a:t> by </a:t>
            </a:r>
            <a:r>
              <a:rPr lang="sv-SE" sz="1050" dirty="0" err="1" smtClean="0"/>
              <a:t>Telefonica</a:t>
            </a:r>
            <a:endParaRPr lang="sv-SE" sz="1050" dirty="0"/>
          </a:p>
        </p:txBody>
      </p:sp>
    </p:spTree>
    <p:extLst>
      <p:ext uri="{BB962C8B-B14F-4D97-AF65-F5344CB8AC3E}">
        <p14:creationId xmlns:p14="http://schemas.microsoft.com/office/powerpoint/2010/main" val="19830166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lvl="0" algn="l">
              <a:buSzPts val="2800"/>
            </a:pPr>
            <a:r>
              <a:rPr lang="it-IT" sz="2800" dirty="0" smtClean="0"/>
              <a:t>THE IPCC CLIMATE RISK ASSESSMENT</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18438" name="Picture 6" descr="Climate risk | No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55" y="948576"/>
            <a:ext cx="8683625" cy="507557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9091917" y="2060332"/>
            <a:ext cx="3000478" cy="1938992"/>
          </a:xfrm>
          <a:prstGeom prst="rect">
            <a:avLst/>
          </a:prstGeom>
        </p:spPr>
        <p:txBody>
          <a:bodyPr wrap="square">
            <a:spAutoFit/>
          </a:bodyPr>
          <a:lstStyle/>
          <a:p>
            <a:r>
              <a:rPr lang="en-US" sz="2000" i="1" dirty="0">
                <a:solidFill>
                  <a:schemeClr val="tx1"/>
                </a:solidFill>
                <a:latin typeface="Lato Light"/>
              </a:rPr>
              <a:t>The </a:t>
            </a:r>
            <a:r>
              <a:rPr lang="en-US" sz="2000" i="1" dirty="0" smtClean="0">
                <a:solidFill>
                  <a:schemeClr val="tx1"/>
                </a:solidFill>
                <a:latin typeface="Lato Light"/>
              </a:rPr>
              <a:t>IPCC frames climate risk around three components:</a:t>
            </a:r>
          </a:p>
          <a:p>
            <a:pPr marL="342900" indent="-342900">
              <a:buFont typeface="Arial" panose="020B0604020202020204" pitchFamily="34" charset="0"/>
              <a:buChar char="•"/>
            </a:pPr>
            <a:r>
              <a:rPr lang="en-US" sz="2000" i="1" dirty="0" smtClean="0">
                <a:solidFill>
                  <a:schemeClr val="tx1"/>
                </a:solidFill>
                <a:latin typeface="Lato Light"/>
              </a:rPr>
              <a:t>Hazard</a:t>
            </a:r>
          </a:p>
          <a:p>
            <a:pPr marL="342900" indent="-342900">
              <a:buFont typeface="Arial" panose="020B0604020202020204" pitchFamily="34" charset="0"/>
              <a:buChar char="•"/>
            </a:pPr>
            <a:r>
              <a:rPr lang="en-US" sz="2000" i="1" dirty="0" smtClean="0">
                <a:solidFill>
                  <a:schemeClr val="tx1"/>
                </a:solidFill>
                <a:latin typeface="Lato Light"/>
              </a:rPr>
              <a:t>Exposure</a:t>
            </a:r>
          </a:p>
          <a:p>
            <a:pPr marL="342900" indent="-342900">
              <a:buFont typeface="Arial" panose="020B0604020202020204" pitchFamily="34" charset="0"/>
              <a:buChar char="•"/>
            </a:pPr>
            <a:r>
              <a:rPr lang="en-US" sz="2000" i="1" dirty="0" smtClean="0">
                <a:solidFill>
                  <a:schemeClr val="tx1"/>
                </a:solidFill>
                <a:latin typeface="Lato Light"/>
              </a:rPr>
              <a:t>Vulnerability</a:t>
            </a:r>
            <a:endParaRPr lang="en-US" sz="2000" i="1" dirty="0">
              <a:solidFill>
                <a:schemeClr val="tx1"/>
              </a:solidFill>
              <a:latin typeface="Lato Light"/>
            </a:endParaRPr>
          </a:p>
        </p:txBody>
      </p:sp>
      <p:sp>
        <p:nvSpPr>
          <p:cNvPr id="13" name="TextBox 12"/>
          <p:cNvSpPr txBox="1"/>
          <p:nvPr/>
        </p:nvSpPr>
        <p:spPr>
          <a:xfrm>
            <a:off x="141855" y="6007962"/>
            <a:ext cx="3464945" cy="261610"/>
          </a:xfrm>
          <a:prstGeom prst="rect">
            <a:avLst/>
          </a:prstGeom>
          <a:noFill/>
        </p:spPr>
        <p:txBody>
          <a:bodyPr wrap="square" rtlCol="0">
            <a:spAutoFit/>
          </a:bodyPr>
          <a:lstStyle/>
          <a:p>
            <a:r>
              <a:rPr lang="sv-SE" sz="1050" dirty="0" smtClean="0"/>
              <a:t>Source: The IPCC AR6</a:t>
            </a:r>
            <a:endParaRPr lang="sv-SE" sz="1050" dirty="0"/>
          </a:p>
        </p:txBody>
      </p:sp>
    </p:spTree>
    <p:extLst>
      <p:ext uri="{BB962C8B-B14F-4D97-AF65-F5344CB8AC3E}">
        <p14:creationId xmlns:p14="http://schemas.microsoft.com/office/powerpoint/2010/main" val="8256652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lvl="0" algn="l">
              <a:buSzPts val="2800"/>
            </a:pPr>
            <a:r>
              <a:rPr lang="it-IT" sz="2800" dirty="0" smtClean="0"/>
              <a:t>THE IPCC CLIMATE RISK ASSESSMENT </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Rectangle 11"/>
          <p:cNvSpPr/>
          <p:nvPr/>
        </p:nvSpPr>
        <p:spPr>
          <a:xfrm>
            <a:off x="6478744" y="1285762"/>
            <a:ext cx="5437595" cy="4708981"/>
          </a:xfrm>
          <a:prstGeom prst="rect">
            <a:avLst/>
          </a:prstGeom>
        </p:spPr>
        <p:txBody>
          <a:bodyPr wrap="square">
            <a:spAutoFit/>
          </a:bodyPr>
          <a:lstStyle/>
          <a:p>
            <a:r>
              <a:rPr lang="en-US" sz="2000" i="1" dirty="0">
                <a:solidFill>
                  <a:schemeClr val="tx1"/>
                </a:solidFill>
                <a:latin typeface="Lato Light"/>
              </a:rPr>
              <a:t>The </a:t>
            </a:r>
            <a:r>
              <a:rPr lang="en-US" sz="2000" i="1" dirty="0" smtClean="0">
                <a:solidFill>
                  <a:schemeClr val="tx1"/>
                </a:solidFill>
                <a:latin typeface="Lato Light"/>
              </a:rPr>
              <a:t>IPCC expanded this concept (2022) by including </a:t>
            </a:r>
          </a:p>
          <a:p>
            <a:pPr marL="342900" indent="-342900">
              <a:buFont typeface="Arial" panose="020B0604020202020204" pitchFamily="34" charset="0"/>
              <a:buChar char="•"/>
            </a:pPr>
            <a:r>
              <a:rPr lang="en-US" sz="2000" i="1" dirty="0" smtClean="0">
                <a:solidFill>
                  <a:schemeClr val="tx1"/>
                </a:solidFill>
                <a:latin typeface="Lato Light"/>
              </a:rPr>
              <a:t>the </a:t>
            </a:r>
            <a:r>
              <a:rPr lang="en-US" sz="2000" i="1" dirty="0">
                <a:solidFill>
                  <a:schemeClr val="tx1"/>
                </a:solidFill>
                <a:latin typeface="Lato Light"/>
              </a:rPr>
              <a:t>Response, which refers to measures that counteract or mitigate </a:t>
            </a:r>
            <a:r>
              <a:rPr lang="en-US" sz="2000" i="1" dirty="0" smtClean="0">
                <a:solidFill>
                  <a:schemeClr val="tx1"/>
                </a:solidFill>
                <a:latin typeface="Lato Light"/>
              </a:rPr>
              <a:t>risk</a:t>
            </a:r>
          </a:p>
          <a:p>
            <a:pPr marL="342900" indent="-342900">
              <a:buFont typeface="Arial" panose="020B0604020202020204" pitchFamily="34" charset="0"/>
              <a:buChar char="•"/>
            </a:pPr>
            <a:r>
              <a:rPr lang="en-US" sz="2000" i="1" dirty="0" smtClean="0">
                <a:solidFill>
                  <a:schemeClr val="tx1"/>
                </a:solidFill>
                <a:latin typeface="Lato Light"/>
              </a:rPr>
              <a:t>Interactional risk types.</a:t>
            </a:r>
          </a:p>
          <a:p>
            <a:pPr marL="342900" indent="-342900">
              <a:buFont typeface="Arial" panose="020B0604020202020204" pitchFamily="34" charset="0"/>
              <a:buChar char="•"/>
            </a:pPr>
            <a:endParaRPr lang="en-US" sz="2000" i="1" dirty="0">
              <a:solidFill>
                <a:schemeClr val="tx1"/>
              </a:solidFill>
              <a:latin typeface="Lato Light"/>
            </a:endParaRPr>
          </a:p>
          <a:p>
            <a:r>
              <a:rPr lang="en-US" sz="2000" i="1" dirty="0" smtClean="0">
                <a:solidFill>
                  <a:schemeClr val="tx1"/>
                </a:solidFill>
                <a:latin typeface="Lato Light"/>
              </a:rPr>
              <a:t>The overall risk results from the interaction among 1) determinants; 2) drivers; 3) risk types</a:t>
            </a:r>
          </a:p>
          <a:p>
            <a:endParaRPr lang="en-US" sz="2000" i="1" dirty="0">
              <a:solidFill>
                <a:schemeClr val="tx1"/>
              </a:solidFill>
              <a:latin typeface="Lato Light"/>
            </a:endParaRPr>
          </a:p>
          <a:p>
            <a:r>
              <a:rPr lang="en-US" sz="2000" i="1" dirty="0">
                <a:solidFill>
                  <a:schemeClr val="tx1"/>
                </a:solidFill>
                <a:latin typeface="Lato Light"/>
              </a:rPr>
              <a:t>The weight of each determinant is given by the drivers and their interactions, both within and across determinants. Interactions among drivers may be aggregate, compounding, or cascading. The same applies to interactions between multiple risk types</a:t>
            </a:r>
          </a:p>
        </p:txBody>
      </p:sp>
      <p:sp>
        <p:nvSpPr>
          <p:cNvPr id="13" name="TextBox 12"/>
          <p:cNvSpPr txBox="1"/>
          <p:nvPr/>
        </p:nvSpPr>
        <p:spPr>
          <a:xfrm>
            <a:off x="141855" y="6007962"/>
            <a:ext cx="5100314" cy="253916"/>
          </a:xfrm>
          <a:prstGeom prst="rect">
            <a:avLst/>
          </a:prstGeom>
          <a:noFill/>
        </p:spPr>
        <p:txBody>
          <a:bodyPr wrap="square" rtlCol="0">
            <a:spAutoFit/>
          </a:bodyPr>
          <a:lstStyle/>
          <a:p>
            <a:r>
              <a:rPr lang="sv-SE" sz="1050" dirty="0" smtClean="0"/>
              <a:t>Source: The IPCC AR6 WGII </a:t>
            </a:r>
            <a:r>
              <a:rPr lang="sv-SE" sz="1050" dirty="0" err="1" smtClean="0"/>
              <a:t>Chapter</a:t>
            </a:r>
            <a:r>
              <a:rPr lang="sv-SE" sz="1050" dirty="0" smtClean="0"/>
              <a:t> 1 </a:t>
            </a:r>
            <a:r>
              <a:rPr lang="sv-SE" sz="1050" dirty="0" err="1" smtClean="0"/>
              <a:t>after</a:t>
            </a:r>
            <a:r>
              <a:rPr lang="sv-SE" sz="1050" dirty="0" smtClean="0"/>
              <a:t> Simpson et al (2021) </a:t>
            </a:r>
            <a:endParaRPr lang="sv-SE" sz="1050" dirty="0"/>
          </a:p>
        </p:txBody>
      </p:sp>
      <p:pic>
        <p:nvPicPr>
          <p:cNvPr id="19458" name="Picture 2" descr="Chapter 1: Point of Departure and Key Concepts | Climate Change 2022:  Impacts, Adaptation and Vulnerability"/>
          <p:cNvPicPr>
            <a:picLocks noChangeAspect="1" noChangeArrowheads="1"/>
          </p:cNvPicPr>
          <p:nvPr/>
        </p:nvPicPr>
        <p:blipFill rotWithShape="1">
          <a:blip r:embed="rId4">
            <a:extLst>
              <a:ext uri="{28A0092B-C50C-407E-A947-70E740481C1C}">
                <a14:useLocalDpi xmlns:a14="http://schemas.microsoft.com/office/drawing/2010/main" val="0"/>
              </a:ext>
            </a:extLst>
          </a:blip>
          <a:srcRect l="37936" t="15330"/>
          <a:stretch/>
        </p:blipFill>
        <p:spPr bwMode="auto">
          <a:xfrm>
            <a:off x="141855" y="959065"/>
            <a:ext cx="5100314" cy="505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4116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275405"/>
            <a:ext cx="11950540" cy="520311"/>
          </a:xfrm>
          <a:prstGeom prst="rect">
            <a:avLst/>
          </a:prstGeom>
          <a:noFill/>
          <a:ln>
            <a:noFill/>
          </a:ln>
        </p:spPr>
        <p:txBody>
          <a:bodyPr spcFirstLastPara="1" wrap="square" lIns="91425" tIns="45700" rIns="91425" bIns="45700" anchor="b" anchorCtr="0">
            <a:noAutofit/>
          </a:bodyPr>
          <a:lstStyle/>
          <a:p>
            <a:pPr lvl="0" algn="l">
              <a:buSzPts val="2800"/>
            </a:pPr>
            <a:r>
              <a:rPr lang="it-IT" sz="2000" dirty="0" smtClean="0"/>
              <a:t>THE IPCC CLIMATE RISK ASSESSMENT</a:t>
            </a:r>
            <a:r>
              <a:rPr lang="sv-SE" sz="2000" dirty="0" smtClean="0"/>
              <a:t> APPLIED TO AI</a:t>
            </a:r>
            <a:br>
              <a:rPr lang="sv-SE" sz="2000" dirty="0" smtClean="0"/>
            </a:br>
            <a:r>
              <a:rPr lang="sv-SE" sz="2000" dirty="0" smtClean="0"/>
              <a:t>(</a:t>
            </a:r>
            <a:r>
              <a:rPr lang="sv-SE" sz="2000" dirty="0" err="1" smtClean="0"/>
              <a:t>Novelli</a:t>
            </a:r>
            <a:r>
              <a:rPr lang="sv-SE" sz="2000" dirty="0" smtClean="0"/>
              <a:t> et al., 2023)</a:t>
            </a:r>
            <a:endParaRPr sz="20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Rectangle 11"/>
          <p:cNvSpPr/>
          <p:nvPr/>
        </p:nvSpPr>
        <p:spPr>
          <a:xfrm>
            <a:off x="6675967" y="1085707"/>
            <a:ext cx="5437595" cy="1938992"/>
          </a:xfrm>
          <a:prstGeom prst="rect">
            <a:avLst/>
          </a:prstGeom>
        </p:spPr>
        <p:txBody>
          <a:bodyPr wrap="square">
            <a:spAutoFit/>
          </a:bodyPr>
          <a:lstStyle/>
          <a:p>
            <a:r>
              <a:rPr lang="en-US" sz="2000" i="1" dirty="0" smtClean="0">
                <a:solidFill>
                  <a:schemeClr val="tx1"/>
                </a:solidFill>
                <a:latin typeface="Lato Light"/>
              </a:rPr>
              <a:t>H: purely </a:t>
            </a:r>
            <a:r>
              <a:rPr lang="en-US" sz="2000" i="1" dirty="0">
                <a:solidFill>
                  <a:schemeClr val="tx1"/>
                </a:solidFill>
                <a:latin typeface="Lato Light"/>
              </a:rPr>
              <a:t>technological, socio-technical or caused by human–machine interactions: </a:t>
            </a:r>
            <a:endParaRPr lang="en-US" sz="2000" i="1" dirty="0" smtClean="0">
              <a:solidFill>
                <a:schemeClr val="tx1"/>
              </a:solidFill>
              <a:latin typeface="Lato Light"/>
            </a:endParaRPr>
          </a:p>
          <a:p>
            <a:pPr marL="342900" indent="-342900">
              <a:buFont typeface="Arial" panose="020B0604020202020204" pitchFamily="34" charset="0"/>
              <a:buChar char="•"/>
            </a:pPr>
            <a:r>
              <a:rPr lang="en-US" sz="2000" i="1" dirty="0" smtClean="0">
                <a:solidFill>
                  <a:schemeClr val="tx1"/>
                </a:solidFill>
                <a:latin typeface="Lato Light"/>
              </a:rPr>
              <a:t>the </a:t>
            </a:r>
            <a:r>
              <a:rPr lang="en-US" sz="2000" i="1" dirty="0">
                <a:solidFill>
                  <a:schemeClr val="tx1"/>
                </a:solidFill>
                <a:latin typeface="Lato Light"/>
              </a:rPr>
              <a:t>opacity of the model, </a:t>
            </a:r>
            <a:endParaRPr lang="en-US" sz="2000" i="1" dirty="0" smtClean="0">
              <a:solidFill>
                <a:schemeClr val="tx1"/>
              </a:solidFill>
              <a:latin typeface="Lato Light"/>
            </a:endParaRPr>
          </a:p>
          <a:p>
            <a:pPr marL="342900" indent="-342900">
              <a:buFont typeface="Arial" panose="020B0604020202020204" pitchFamily="34" charset="0"/>
              <a:buChar char="•"/>
            </a:pPr>
            <a:r>
              <a:rPr lang="en-US" sz="2000" i="1" dirty="0" smtClean="0">
                <a:solidFill>
                  <a:schemeClr val="tx1"/>
                </a:solidFill>
                <a:latin typeface="Lato Light"/>
              </a:rPr>
              <a:t>data </a:t>
            </a:r>
            <a:r>
              <a:rPr lang="en-US" sz="2000" i="1" dirty="0">
                <a:solidFill>
                  <a:schemeClr val="tx1"/>
                </a:solidFill>
                <a:latin typeface="Lato Light"/>
              </a:rPr>
              <a:t>biases, </a:t>
            </a:r>
            <a:endParaRPr lang="en-US" sz="2000" i="1" dirty="0" smtClean="0">
              <a:solidFill>
                <a:schemeClr val="tx1"/>
              </a:solidFill>
              <a:latin typeface="Lato Light"/>
            </a:endParaRPr>
          </a:p>
          <a:p>
            <a:pPr marL="342900" indent="-342900">
              <a:buFont typeface="Arial" panose="020B0604020202020204" pitchFamily="34" charset="0"/>
              <a:buChar char="•"/>
            </a:pPr>
            <a:r>
              <a:rPr lang="en-US" sz="2000" i="1" dirty="0" smtClean="0">
                <a:solidFill>
                  <a:schemeClr val="tx1"/>
                </a:solidFill>
                <a:latin typeface="Lato Light"/>
              </a:rPr>
              <a:t>interaction </a:t>
            </a:r>
            <a:r>
              <a:rPr lang="en-US" sz="2000" i="1" dirty="0">
                <a:solidFill>
                  <a:schemeClr val="tx1"/>
                </a:solidFill>
                <a:latin typeface="Lato Light"/>
              </a:rPr>
              <a:t>with other devices</a:t>
            </a:r>
            <a:r>
              <a:rPr lang="en-US" sz="2000" i="1" dirty="0" smtClean="0">
                <a:solidFill>
                  <a:schemeClr val="tx1"/>
                </a:solidFill>
                <a:latin typeface="Lato Light"/>
              </a:rPr>
              <a:t>,</a:t>
            </a:r>
          </a:p>
          <a:p>
            <a:pPr marL="342900" indent="-342900">
              <a:buFont typeface="Arial" panose="020B0604020202020204" pitchFamily="34" charset="0"/>
              <a:buChar char="•"/>
            </a:pPr>
            <a:r>
              <a:rPr lang="en-US" sz="2000" i="1" dirty="0" smtClean="0">
                <a:solidFill>
                  <a:schemeClr val="tx1"/>
                </a:solidFill>
                <a:latin typeface="Lato Light"/>
              </a:rPr>
              <a:t>mistakes </a:t>
            </a:r>
            <a:r>
              <a:rPr lang="en-US" sz="2000" i="1" dirty="0">
                <a:solidFill>
                  <a:schemeClr val="tx1"/>
                </a:solidFill>
                <a:latin typeface="Lato Light"/>
              </a:rPr>
              <a:t>in coding or supervision.</a:t>
            </a:r>
          </a:p>
        </p:txBody>
      </p:sp>
      <p:pic>
        <p:nvPicPr>
          <p:cNvPr id="19458" name="Picture 2" descr="Chapter 1: Point of Departure and Key Concepts | Climate Change 2022:  Impacts, Adaptation and Vulnerability"/>
          <p:cNvPicPr>
            <a:picLocks noChangeAspect="1" noChangeArrowheads="1"/>
          </p:cNvPicPr>
          <p:nvPr/>
        </p:nvPicPr>
        <p:blipFill rotWithShape="1">
          <a:blip r:embed="rId4">
            <a:extLst>
              <a:ext uri="{28A0092B-C50C-407E-A947-70E740481C1C}">
                <a14:useLocalDpi xmlns:a14="http://schemas.microsoft.com/office/drawing/2010/main" val="0"/>
              </a:ext>
            </a:extLst>
          </a:blip>
          <a:srcRect l="37936" t="15330"/>
          <a:stretch/>
        </p:blipFill>
        <p:spPr bwMode="auto">
          <a:xfrm>
            <a:off x="141855" y="959065"/>
            <a:ext cx="5100314" cy="50546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Elbow Connector 2"/>
          <p:cNvCxnSpPr/>
          <p:nvPr/>
        </p:nvCxnSpPr>
        <p:spPr>
          <a:xfrm rot="10800000" flipH="1">
            <a:off x="294254" y="1285762"/>
            <a:ext cx="6336889" cy="2292565"/>
          </a:xfrm>
          <a:prstGeom prst="bentConnector5">
            <a:avLst>
              <a:gd name="adj1" fmla="val -200"/>
              <a:gd name="adj2" fmla="val 120210"/>
              <a:gd name="adj3" fmla="val 902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p:cNvCxnSpPr>
            <a:stCxn id="19458" idx="3"/>
          </p:cNvCxnSpPr>
          <p:nvPr/>
        </p:nvCxnSpPr>
        <p:spPr>
          <a:xfrm>
            <a:off x="5242169" y="3486365"/>
            <a:ext cx="1285631" cy="3744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631143" y="3233599"/>
            <a:ext cx="5437595" cy="1015663"/>
          </a:xfrm>
          <a:prstGeom prst="rect">
            <a:avLst/>
          </a:prstGeom>
        </p:spPr>
        <p:txBody>
          <a:bodyPr wrap="square">
            <a:spAutoFit/>
          </a:bodyPr>
          <a:lstStyle/>
          <a:p>
            <a:r>
              <a:rPr lang="en-US" sz="2000" i="1" dirty="0">
                <a:solidFill>
                  <a:schemeClr val="tx1"/>
                </a:solidFill>
                <a:latin typeface="Lato Light"/>
              </a:rPr>
              <a:t>E: may be tangible assets, like goods or environment, or intangible assets, like </a:t>
            </a:r>
            <a:r>
              <a:rPr lang="en-US" sz="2000" i="1" dirty="0" smtClean="0">
                <a:solidFill>
                  <a:schemeClr val="tx1"/>
                </a:solidFill>
                <a:latin typeface="Lato Light"/>
              </a:rPr>
              <a:t>values</a:t>
            </a:r>
          </a:p>
          <a:p>
            <a:pPr marL="342900" indent="-342900">
              <a:buFont typeface="Arial" panose="020B0604020202020204" pitchFamily="34" charset="0"/>
              <a:buChar char="•"/>
            </a:pPr>
            <a:r>
              <a:rPr lang="en-US" sz="2000" i="1" dirty="0">
                <a:solidFill>
                  <a:schemeClr val="tx1"/>
                </a:solidFill>
                <a:latin typeface="Lato Light"/>
              </a:rPr>
              <a:t>health, safety, justice, and </a:t>
            </a:r>
            <a:r>
              <a:rPr lang="en-US" sz="2000" i="1" dirty="0" smtClean="0">
                <a:solidFill>
                  <a:schemeClr val="tx1"/>
                </a:solidFill>
                <a:latin typeface="Lato Light"/>
              </a:rPr>
              <a:t>equality, ecosystems </a:t>
            </a:r>
            <a:endParaRPr lang="en-US" sz="2000" i="1" dirty="0">
              <a:solidFill>
                <a:schemeClr val="tx1"/>
              </a:solidFill>
              <a:latin typeface="Lato Light"/>
            </a:endParaRPr>
          </a:p>
        </p:txBody>
      </p:sp>
      <p:sp>
        <p:nvSpPr>
          <p:cNvPr id="18" name="TextBox 17"/>
          <p:cNvSpPr txBox="1"/>
          <p:nvPr/>
        </p:nvSpPr>
        <p:spPr>
          <a:xfrm>
            <a:off x="3683000" y="5702617"/>
            <a:ext cx="8430562" cy="577081"/>
          </a:xfrm>
          <a:prstGeom prst="rect">
            <a:avLst/>
          </a:prstGeom>
          <a:noFill/>
        </p:spPr>
        <p:txBody>
          <a:bodyPr wrap="square" rtlCol="0">
            <a:spAutoFit/>
          </a:bodyPr>
          <a:lstStyle/>
          <a:p>
            <a:pPr algn="r"/>
            <a:r>
              <a:rPr lang="sv-SE" sz="1050" dirty="0" smtClean="0"/>
              <a:t>Source: The IPCC AR6 WGII </a:t>
            </a:r>
            <a:r>
              <a:rPr lang="sv-SE" sz="1050" dirty="0" err="1" smtClean="0"/>
              <a:t>Chapter</a:t>
            </a:r>
            <a:r>
              <a:rPr lang="sv-SE" sz="1050" dirty="0" smtClean="0"/>
              <a:t> 1 </a:t>
            </a:r>
            <a:r>
              <a:rPr lang="sv-SE" sz="1050" dirty="0" err="1" smtClean="0"/>
              <a:t>after</a:t>
            </a:r>
            <a:r>
              <a:rPr lang="sv-SE" sz="1050" dirty="0" smtClean="0"/>
              <a:t> Simpson et al (2021).</a:t>
            </a:r>
          </a:p>
          <a:p>
            <a:pPr algn="r"/>
            <a:r>
              <a:rPr lang="sv-SE" sz="1050" dirty="0" smtClean="0"/>
              <a:t> </a:t>
            </a:r>
            <a:r>
              <a:rPr lang="it-IT" sz="1050" dirty="0"/>
              <a:t>Novelli, C., Casolari, F., Rotolo, A. et al. Taking AI risks seriously: a new assessment model for the AI Act. AI &amp; Soc (2023). https://doi.org/10.1007/s00146-023-01723-z</a:t>
            </a:r>
            <a:r>
              <a:rPr lang="sv-SE" sz="1050" dirty="0" smtClean="0"/>
              <a:t> </a:t>
            </a:r>
            <a:endParaRPr lang="sv-SE" sz="1050" dirty="0"/>
          </a:p>
        </p:txBody>
      </p:sp>
    </p:spTree>
    <p:extLst>
      <p:ext uri="{BB962C8B-B14F-4D97-AF65-F5344CB8AC3E}">
        <p14:creationId xmlns:p14="http://schemas.microsoft.com/office/powerpoint/2010/main" val="145746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19458" name="Picture 2" descr="Chapter 1: Point of Departure and Key Concepts | Climate Change 2022:  Impacts, Adaptation and Vulnerability"/>
          <p:cNvPicPr>
            <a:picLocks noChangeAspect="1" noChangeArrowheads="1"/>
          </p:cNvPicPr>
          <p:nvPr/>
        </p:nvPicPr>
        <p:blipFill rotWithShape="1">
          <a:blip r:embed="rId4">
            <a:extLst>
              <a:ext uri="{28A0092B-C50C-407E-A947-70E740481C1C}">
                <a14:useLocalDpi xmlns:a14="http://schemas.microsoft.com/office/drawing/2010/main" val="0"/>
              </a:ext>
            </a:extLst>
          </a:blip>
          <a:srcRect l="37936" t="15330"/>
          <a:stretch/>
        </p:blipFill>
        <p:spPr bwMode="auto">
          <a:xfrm>
            <a:off x="141855" y="959065"/>
            <a:ext cx="5100314" cy="5054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654800" y="959065"/>
            <a:ext cx="5437595" cy="4401205"/>
          </a:xfrm>
          <a:prstGeom prst="rect">
            <a:avLst/>
          </a:prstGeom>
        </p:spPr>
        <p:txBody>
          <a:bodyPr wrap="square">
            <a:spAutoFit/>
          </a:bodyPr>
          <a:lstStyle/>
          <a:p>
            <a:r>
              <a:rPr lang="en-US" sz="2000" i="1" dirty="0">
                <a:solidFill>
                  <a:schemeClr val="tx1"/>
                </a:solidFill>
                <a:latin typeface="Lato Light"/>
              </a:rPr>
              <a:t>V:income, education, gender, ethnicity, and health, as well as the lack of control bodies, procedures, or policies</a:t>
            </a:r>
            <a:r>
              <a:rPr lang="en-US" sz="2000" i="1" dirty="0" smtClean="0">
                <a:solidFill>
                  <a:schemeClr val="tx1"/>
                </a:solidFill>
                <a:latin typeface="Lato Light"/>
              </a:rPr>
              <a:t>.</a:t>
            </a:r>
          </a:p>
          <a:p>
            <a:endParaRPr lang="en-US" sz="2000" i="1" dirty="0">
              <a:solidFill>
                <a:schemeClr val="tx1"/>
              </a:solidFill>
              <a:latin typeface="Lato Light"/>
            </a:endParaRPr>
          </a:p>
          <a:p>
            <a:endParaRPr lang="en-US" sz="2000" i="1" dirty="0" smtClean="0">
              <a:solidFill>
                <a:schemeClr val="tx1"/>
              </a:solidFill>
              <a:latin typeface="Lato Light"/>
            </a:endParaRPr>
          </a:p>
          <a:p>
            <a:endParaRPr lang="en-US" sz="2000" i="1" dirty="0">
              <a:solidFill>
                <a:schemeClr val="tx1"/>
              </a:solidFill>
              <a:latin typeface="Lato Light"/>
            </a:endParaRPr>
          </a:p>
          <a:p>
            <a:endParaRPr lang="en-US" sz="2000" i="1" dirty="0" smtClean="0">
              <a:solidFill>
                <a:schemeClr val="tx1"/>
              </a:solidFill>
              <a:latin typeface="Lato Light"/>
            </a:endParaRPr>
          </a:p>
          <a:p>
            <a:endParaRPr lang="en-US" sz="2000" i="1" dirty="0">
              <a:solidFill>
                <a:schemeClr val="tx1"/>
              </a:solidFill>
              <a:latin typeface="Lato Light"/>
            </a:endParaRPr>
          </a:p>
          <a:p>
            <a:endParaRPr lang="en-US" sz="2000" i="1" dirty="0" smtClean="0">
              <a:solidFill>
                <a:schemeClr val="tx1"/>
              </a:solidFill>
              <a:latin typeface="Lato Light"/>
            </a:endParaRPr>
          </a:p>
          <a:p>
            <a:endParaRPr lang="en-US" sz="2000" i="1" dirty="0">
              <a:solidFill>
                <a:schemeClr val="tx1"/>
              </a:solidFill>
              <a:latin typeface="Lato Light"/>
            </a:endParaRPr>
          </a:p>
          <a:p>
            <a:r>
              <a:rPr lang="en-US" sz="2000" i="1" dirty="0" smtClean="0">
                <a:solidFill>
                  <a:schemeClr val="tx1"/>
                </a:solidFill>
                <a:latin typeface="Lato Light"/>
              </a:rPr>
              <a:t>R: indicates </a:t>
            </a:r>
            <a:r>
              <a:rPr lang="en-US" sz="2000" i="1" dirty="0">
                <a:solidFill>
                  <a:schemeClr val="tx1"/>
                </a:solidFill>
                <a:latin typeface="Lato Light"/>
              </a:rPr>
              <a:t>the environment’s resilience to a specific risk. Response drivers in AI can be institutional safeguards on the development, design, and deployment of AIs. </a:t>
            </a:r>
          </a:p>
        </p:txBody>
      </p:sp>
      <p:cxnSp>
        <p:nvCxnSpPr>
          <p:cNvPr id="4" name="Straight Arrow Connector 3"/>
          <p:cNvCxnSpPr/>
          <p:nvPr/>
        </p:nvCxnSpPr>
        <p:spPr>
          <a:xfrm>
            <a:off x="4851012" y="1607263"/>
            <a:ext cx="1562488" cy="6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920981" y="4851400"/>
            <a:ext cx="2492519" cy="7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Google Shape;48;p2"/>
          <p:cNvSpPr txBox="1">
            <a:spLocks noGrp="1"/>
          </p:cNvSpPr>
          <p:nvPr>
            <p:ph type="ctrTitle"/>
          </p:nvPr>
        </p:nvSpPr>
        <p:spPr>
          <a:xfrm>
            <a:off x="141855" y="275405"/>
            <a:ext cx="11950540" cy="520311"/>
          </a:xfrm>
          <a:prstGeom prst="rect">
            <a:avLst/>
          </a:prstGeom>
          <a:noFill/>
          <a:ln>
            <a:noFill/>
          </a:ln>
        </p:spPr>
        <p:txBody>
          <a:bodyPr spcFirstLastPara="1" wrap="square" lIns="91425" tIns="45700" rIns="91425" bIns="45700" anchor="b" anchorCtr="0">
            <a:noAutofit/>
          </a:bodyPr>
          <a:lstStyle/>
          <a:p>
            <a:pPr lvl="0" algn="l">
              <a:buSzPts val="2800"/>
            </a:pPr>
            <a:r>
              <a:rPr lang="it-IT" sz="2000" dirty="0" smtClean="0"/>
              <a:t>THE IPCC CLIMATE RISK ASSESSMENT</a:t>
            </a:r>
            <a:r>
              <a:rPr lang="sv-SE" sz="2000" dirty="0" smtClean="0"/>
              <a:t> APPLIED TO AI</a:t>
            </a:r>
            <a:br>
              <a:rPr lang="sv-SE" sz="2000" dirty="0" smtClean="0"/>
            </a:br>
            <a:r>
              <a:rPr lang="sv-SE" sz="2000" dirty="0" smtClean="0"/>
              <a:t>(</a:t>
            </a:r>
            <a:r>
              <a:rPr lang="sv-SE" sz="2000" dirty="0" err="1" smtClean="0"/>
              <a:t>Novelli</a:t>
            </a:r>
            <a:r>
              <a:rPr lang="sv-SE" sz="2000" dirty="0" smtClean="0"/>
              <a:t> et al., 2023)</a:t>
            </a:r>
            <a:endParaRPr sz="2000" dirty="0"/>
          </a:p>
        </p:txBody>
      </p:sp>
      <p:sp>
        <p:nvSpPr>
          <p:cNvPr id="22" name="TextBox 21"/>
          <p:cNvSpPr txBox="1"/>
          <p:nvPr/>
        </p:nvSpPr>
        <p:spPr>
          <a:xfrm>
            <a:off x="3683000" y="5702617"/>
            <a:ext cx="8430562" cy="577081"/>
          </a:xfrm>
          <a:prstGeom prst="rect">
            <a:avLst/>
          </a:prstGeom>
          <a:noFill/>
        </p:spPr>
        <p:txBody>
          <a:bodyPr wrap="square" rtlCol="0">
            <a:spAutoFit/>
          </a:bodyPr>
          <a:lstStyle/>
          <a:p>
            <a:pPr algn="r"/>
            <a:r>
              <a:rPr lang="sv-SE" sz="1050" dirty="0" smtClean="0"/>
              <a:t>Source: The IPCC AR6 WGII </a:t>
            </a:r>
            <a:r>
              <a:rPr lang="sv-SE" sz="1050" dirty="0" err="1" smtClean="0"/>
              <a:t>Chapter</a:t>
            </a:r>
            <a:r>
              <a:rPr lang="sv-SE" sz="1050" dirty="0" smtClean="0"/>
              <a:t> 1 </a:t>
            </a:r>
            <a:r>
              <a:rPr lang="sv-SE" sz="1050" dirty="0" err="1" smtClean="0"/>
              <a:t>after</a:t>
            </a:r>
            <a:r>
              <a:rPr lang="sv-SE" sz="1050" dirty="0" smtClean="0"/>
              <a:t> Simpson et al (2021).</a:t>
            </a:r>
          </a:p>
          <a:p>
            <a:pPr algn="r"/>
            <a:r>
              <a:rPr lang="sv-SE" sz="1050" dirty="0" smtClean="0"/>
              <a:t> </a:t>
            </a:r>
            <a:r>
              <a:rPr lang="it-IT" sz="1050" dirty="0"/>
              <a:t>Novelli, C., Casolari, F., Rotolo, A. et al. Taking AI risks seriously: a new assessment model for the AI Act. AI &amp; Soc (2023). https://doi.org/10.1007/s00146-023-01723-z</a:t>
            </a:r>
            <a:r>
              <a:rPr lang="sv-SE" sz="1050" dirty="0" smtClean="0"/>
              <a:t> </a:t>
            </a:r>
            <a:endParaRPr lang="sv-SE" sz="1050" dirty="0"/>
          </a:p>
        </p:txBody>
      </p:sp>
    </p:spTree>
    <p:extLst>
      <p:ext uri="{BB962C8B-B14F-4D97-AF65-F5344CB8AC3E}">
        <p14:creationId xmlns:p14="http://schemas.microsoft.com/office/powerpoint/2010/main" val="94087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
        <p:nvSpPr>
          <p:cNvPr id="10" name="Google Shape;48;p2"/>
          <p:cNvSpPr txBox="1">
            <a:spLocks noGrp="1"/>
          </p:cNvSpPr>
          <p:nvPr>
            <p:ph type="ctrTitle"/>
          </p:nvPr>
        </p:nvSpPr>
        <p:spPr>
          <a:xfrm>
            <a:off x="5062198" y="2522090"/>
            <a:ext cx="4724059"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UNEQUAL RACE</a:t>
            </a:r>
            <a:endParaRPr sz="2800" dirty="0"/>
          </a:p>
        </p:txBody>
      </p:sp>
      <p:grpSp>
        <p:nvGrpSpPr>
          <p:cNvPr id="11" name="Graphic 421">
            <a:extLst>
              <a:ext uri="{FF2B5EF4-FFF2-40B4-BE49-F238E27FC236}">
                <a16:creationId xmlns:a16="http://schemas.microsoft.com/office/drawing/2014/main" id="{66D1647E-1253-4096-B9BB-6DBFC5985D1D}"/>
              </a:ext>
            </a:extLst>
          </p:cNvPr>
          <p:cNvGrpSpPr/>
          <p:nvPr/>
        </p:nvGrpSpPr>
        <p:grpSpPr>
          <a:xfrm>
            <a:off x="-1" y="228600"/>
            <a:ext cx="3048811" cy="5889171"/>
            <a:chOff x="4351496" y="0"/>
            <a:chExt cx="3489008" cy="6858000"/>
          </a:xfrm>
          <a:solidFill>
            <a:schemeClr val="accent1"/>
          </a:solidFill>
        </p:grpSpPr>
        <p:sp>
          <p:nvSpPr>
            <p:cNvPr id="12" name="Freeform: Shape 182">
              <a:extLst>
                <a:ext uri="{FF2B5EF4-FFF2-40B4-BE49-F238E27FC236}">
                  <a16:creationId xmlns:a16="http://schemas.microsoft.com/office/drawing/2014/main" id="{4612CC4F-00F8-4E86-AC03-277A064DCDED}"/>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13" name="Freeform: Shape 183">
              <a:extLst>
                <a:ext uri="{FF2B5EF4-FFF2-40B4-BE49-F238E27FC236}">
                  <a16:creationId xmlns:a16="http://schemas.microsoft.com/office/drawing/2014/main" id="{41BC169A-A9F6-4772-9D64-4A0D5A2000B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14" name="Freeform: Shape 184">
              <a:extLst>
                <a:ext uri="{FF2B5EF4-FFF2-40B4-BE49-F238E27FC236}">
                  <a16:creationId xmlns:a16="http://schemas.microsoft.com/office/drawing/2014/main" id="{27C49666-9C3B-4C4D-80C8-F551172C2AAE}"/>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15" name="Freeform: Shape 185">
              <a:extLst>
                <a:ext uri="{FF2B5EF4-FFF2-40B4-BE49-F238E27FC236}">
                  <a16:creationId xmlns:a16="http://schemas.microsoft.com/office/drawing/2014/main" id="{49692564-178C-42D7-8301-C2A73DFEDF54}"/>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16" name="Freeform: Shape 186">
              <a:extLst>
                <a:ext uri="{FF2B5EF4-FFF2-40B4-BE49-F238E27FC236}">
                  <a16:creationId xmlns:a16="http://schemas.microsoft.com/office/drawing/2014/main" id="{F6096DBF-2D46-4CAC-8F68-836DFD9083FF}"/>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17" name="Freeform: Shape 187">
              <a:extLst>
                <a:ext uri="{FF2B5EF4-FFF2-40B4-BE49-F238E27FC236}">
                  <a16:creationId xmlns:a16="http://schemas.microsoft.com/office/drawing/2014/main" id="{AAF47F95-3B62-4A44-85C8-8DF8D4B39D84}"/>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18" name="Freeform: Shape 189">
              <a:extLst>
                <a:ext uri="{FF2B5EF4-FFF2-40B4-BE49-F238E27FC236}">
                  <a16:creationId xmlns:a16="http://schemas.microsoft.com/office/drawing/2014/main" id="{7B119346-8718-46AD-AB4D-731B430CFAE6}"/>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19" name="Freeform: Shape 190">
              <a:extLst>
                <a:ext uri="{FF2B5EF4-FFF2-40B4-BE49-F238E27FC236}">
                  <a16:creationId xmlns:a16="http://schemas.microsoft.com/office/drawing/2014/main" id="{2D658ACB-181A-4CDF-9BB0-F6CA01411041}"/>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20" name="Freeform: Shape 191">
              <a:extLst>
                <a:ext uri="{FF2B5EF4-FFF2-40B4-BE49-F238E27FC236}">
                  <a16:creationId xmlns:a16="http://schemas.microsoft.com/office/drawing/2014/main" id="{68160216-A64A-4B08-AB27-51B1A9A7FED4}"/>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1" name="Freeform: Shape 192">
              <a:extLst>
                <a:ext uri="{FF2B5EF4-FFF2-40B4-BE49-F238E27FC236}">
                  <a16:creationId xmlns:a16="http://schemas.microsoft.com/office/drawing/2014/main" id="{479AC734-692B-486B-924F-9B09961A0A4A}"/>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22" name="Freeform: Shape 193">
              <a:extLst>
                <a:ext uri="{FF2B5EF4-FFF2-40B4-BE49-F238E27FC236}">
                  <a16:creationId xmlns:a16="http://schemas.microsoft.com/office/drawing/2014/main" id="{722814FB-B17A-42A7-956F-C41AA95B5D85}"/>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23" name="Freeform: Shape 194">
              <a:extLst>
                <a:ext uri="{FF2B5EF4-FFF2-40B4-BE49-F238E27FC236}">
                  <a16:creationId xmlns:a16="http://schemas.microsoft.com/office/drawing/2014/main" id="{91B719A6-0E44-4931-8B78-317FC9AEDB58}"/>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24" name="Freeform: Shape 195">
              <a:extLst>
                <a:ext uri="{FF2B5EF4-FFF2-40B4-BE49-F238E27FC236}">
                  <a16:creationId xmlns:a16="http://schemas.microsoft.com/office/drawing/2014/main" id="{9E19CDF6-FC09-45FA-9EE8-89397123E69E}"/>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25" name="Freeform: Shape 196">
              <a:extLst>
                <a:ext uri="{FF2B5EF4-FFF2-40B4-BE49-F238E27FC236}">
                  <a16:creationId xmlns:a16="http://schemas.microsoft.com/office/drawing/2014/main" id="{89D3359E-92CF-4BED-9EA0-BF69189CED1A}"/>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26" name="Freeform: Shape 197">
              <a:extLst>
                <a:ext uri="{FF2B5EF4-FFF2-40B4-BE49-F238E27FC236}">
                  <a16:creationId xmlns:a16="http://schemas.microsoft.com/office/drawing/2014/main" id="{C01FB20F-5CB4-4D28-B9AE-63495CA3F2EB}"/>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27" name="Freeform: Shape 198">
              <a:extLst>
                <a:ext uri="{FF2B5EF4-FFF2-40B4-BE49-F238E27FC236}">
                  <a16:creationId xmlns:a16="http://schemas.microsoft.com/office/drawing/2014/main" id="{CC92AA79-95F5-4114-8629-1E8D21E1809D}"/>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28" name="Freeform: Shape 199">
              <a:extLst>
                <a:ext uri="{FF2B5EF4-FFF2-40B4-BE49-F238E27FC236}">
                  <a16:creationId xmlns:a16="http://schemas.microsoft.com/office/drawing/2014/main" id="{410C9F0E-4E54-4B5A-8206-4425A0C112A6}"/>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29" name="Freeform: Shape 200">
              <a:extLst>
                <a:ext uri="{FF2B5EF4-FFF2-40B4-BE49-F238E27FC236}">
                  <a16:creationId xmlns:a16="http://schemas.microsoft.com/office/drawing/2014/main" id="{841D7FD1-1BCC-416F-92A8-5BB55584AEDD}"/>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30" name="Freeform: Shape 201">
              <a:extLst>
                <a:ext uri="{FF2B5EF4-FFF2-40B4-BE49-F238E27FC236}">
                  <a16:creationId xmlns:a16="http://schemas.microsoft.com/office/drawing/2014/main" id="{A3A72576-1F7A-4A30-BAE1-6C7551CDCDE4}"/>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31" name="Freeform: Shape 202">
              <a:extLst>
                <a:ext uri="{FF2B5EF4-FFF2-40B4-BE49-F238E27FC236}">
                  <a16:creationId xmlns:a16="http://schemas.microsoft.com/office/drawing/2014/main" id="{90F3344E-FCF9-4B89-B73E-B7F27235F69C}"/>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32" name="Freeform: Shape 203">
              <a:extLst>
                <a:ext uri="{FF2B5EF4-FFF2-40B4-BE49-F238E27FC236}">
                  <a16:creationId xmlns:a16="http://schemas.microsoft.com/office/drawing/2014/main" id="{24559B12-911B-4903-9243-84DDF39318F1}"/>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33" name="Freeform: Shape 204">
              <a:extLst>
                <a:ext uri="{FF2B5EF4-FFF2-40B4-BE49-F238E27FC236}">
                  <a16:creationId xmlns:a16="http://schemas.microsoft.com/office/drawing/2014/main" id="{3065E7F0-C006-4EDA-B807-B9DED2A5B5FC}"/>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34" name="Freeform: Shape 205">
              <a:extLst>
                <a:ext uri="{FF2B5EF4-FFF2-40B4-BE49-F238E27FC236}">
                  <a16:creationId xmlns:a16="http://schemas.microsoft.com/office/drawing/2014/main" id="{01DD118D-F99A-422F-A7EE-861AF02EBC72}"/>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35" name="Freeform: Shape 206">
              <a:extLst>
                <a:ext uri="{FF2B5EF4-FFF2-40B4-BE49-F238E27FC236}">
                  <a16:creationId xmlns:a16="http://schemas.microsoft.com/office/drawing/2014/main" id="{50DE283D-B13D-4B31-BAE4-851416AAB17F}"/>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36" name="Freeform: Shape 207">
              <a:extLst>
                <a:ext uri="{FF2B5EF4-FFF2-40B4-BE49-F238E27FC236}">
                  <a16:creationId xmlns:a16="http://schemas.microsoft.com/office/drawing/2014/main" id="{A233F4A7-22A3-4A7A-8D5F-4F526231644D}"/>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37" name="Freeform: Shape 208">
              <a:extLst>
                <a:ext uri="{FF2B5EF4-FFF2-40B4-BE49-F238E27FC236}">
                  <a16:creationId xmlns:a16="http://schemas.microsoft.com/office/drawing/2014/main" id="{06E67E6E-DD1B-4F3C-AA5E-29D0DDDC042F}"/>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38" name="Freeform: Shape 209">
              <a:extLst>
                <a:ext uri="{FF2B5EF4-FFF2-40B4-BE49-F238E27FC236}">
                  <a16:creationId xmlns:a16="http://schemas.microsoft.com/office/drawing/2014/main" id="{F9C32FBC-6B80-4355-83B2-35919EACA3C4}"/>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39" name="Freeform: Shape 210">
              <a:extLst>
                <a:ext uri="{FF2B5EF4-FFF2-40B4-BE49-F238E27FC236}">
                  <a16:creationId xmlns:a16="http://schemas.microsoft.com/office/drawing/2014/main" id="{AA02C0B4-C091-4B35-9E04-D1BC9111F370}"/>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40" name="Freeform: Shape 211">
              <a:extLst>
                <a:ext uri="{FF2B5EF4-FFF2-40B4-BE49-F238E27FC236}">
                  <a16:creationId xmlns:a16="http://schemas.microsoft.com/office/drawing/2014/main" id="{EA9A1110-3AC0-4490-8418-A6E94AB1B58C}"/>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41" name="Freeform: Shape 212">
              <a:extLst>
                <a:ext uri="{FF2B5EF4-FFF2-40B4-BE49-F238E27FC236}">
                  <a16:creationId xmlns:a16="http://schemas.microsoft.com/office/drawing/2014/main" id="{78832D97-FC67-4372-B982-6E3BB5E942F6}"/>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42" name="Freeform: Shape 213">
              <a:extLst>
                <a:ext uri="{FF2B5EF4-FFF2-40B4-BE49-F238E27FC236}">
                  <a16:creationId xmlns:a16="http://schemas.microsoft.com/office/drawing/2014/main" id="{4924FF50-F5D1-4EB9-BE47-299FBC5B4286}"/>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43" name="Freeform: Shape 214">
              <a:extLst>
                <a:ext uri="{FF2B5EF4-FFF2-40B4-BE49-F238E27FC236}">
                  <a16:creationId xmlns:a16="http://schemas.microsoft.com/office/drawing/2014/main" id="{F0875ABD-4D2D-471E-9E33-B0E9D2836C46}"/>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44" name="Freeform: Shape 215">
              <a:extLst>
                <a:ext uri="{FF2B5EF4-FFF2-40B4-BE49-F238E27FC236}">
                  <a16:creationId xmlns:a16="http://schemas.microsoft.com/office/drawing/2014/main" id="{81EE9FDC-6EBF-452D-8C89-DEE22498364B}"/>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45" name="Freeform: Shape 216">
              <a:extLst>
                <a:ext uri="{FF2B5EF4-FFF2-40B4-BE49-F238E27FC236}">
                  <a16:creationId xmlns:a16="http://schemas.microsoft.com/office/drawing/2014/main" id="{5B3E90D2-F24C-4731-B76A-5F2CEAEF78D7}"/>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46" name="Freeform: Shape 217">
              <a:extLst>
                <a:ext uri="{FF2B5EF4-FFF2-40B4-BE49-F238E27FC236}">
                  <a16:creationId xmlns:a16="http://schemas.microsoft.com/office/drawing/2014/main" id="{3BDA6294-00E7-4DA2-9CED-121AB2B0697B}"/>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47" name="Freeform: Shape 218">
              <a:extLst>
                <a:ext uri="{FF2B5EF4-FFF2-40B4-BE49-F238E27FC236}">
                  <a16:creationId xmlns:a16="http://schemas.microsoft.com/office/drawing/2014/main" id="{30C87341-F1E2-453F-B9B8-EB1170D6CCB9}"/>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48" name="Freeform: Shape 219">
              <a:extLst>
                <a:ext uri="{FF2B5EF4-FFF2-40B4-BE49-F238E27FC236}">
                  <a16:creationId xmlns:a16="http://schemas.microsoft.com/office/drawing/2014/main" id="{32CC15BB-11BB-4B69-8886-2D3A0B76AE27}"/>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49" name="Freeform: Shape 220">
              <a:extLst>
                <a:ext uri="{FF2B5EF4-FFF2-40B4-BE49-F238E27FC236}">
                  <a16:creationId xmlns:a16="http://schemas.microsoft.com/office/drawing/2014/main" id="{867C8531-28BD-4F0A-AB3B-4CDFC40E8456}"/>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50" name="Freeform: Shape 221">
              <a:extLst>
                <a:ext uri="{FF2B5EF4-FFF2-40B4-BE49-F238E27FC236}">
                  <a16:creationId xmlns:a16="http://schemas.microsoft.com/office/drawing/2014/main" id="{4BD4D6E4-5A7B-4A25-BEC3-71D9F447778F}"/>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51" name="Freeform: Shape 222">
              <a:extLst>
                <a:ext uri="{FF2B5EF4-FFF2-40B4-BE49-F238E27FC236}">
                  <a16:creationId xmlns:a16="http://schemas.microsoft.com/office/drawing/2014/main" id="{4FFD4F33-330A-4F1A-B095-3D812EDA8B69}"/>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53" name="Freeform: Shape 223">
              <a:extLst>
                <a:ext uri="{FF2B5EF4-FFF2-40B4-BE49-F238E27FC236}">
                  <a16:creationId xmlns:a16="http://schemas.microsoft.com/office/drawing/2014/main" id="{2C465BF5-D802-47BF-8C73-5B7D718D50AA}"/>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54" name="Freeform: Shape 224">
              <a:extLst>
                <a:ext uri="{FF2B5EF4-FFF2-40B4-BE49-F238E27FC236}">
                  <a16:creationId xmlns:a16="http://schemas.microsoft.com/office/drawing/2014/main" id="{7B932D1F-2F3C-449B-9F4B-37C3CDB6231D}"/>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55" name="Freeform: Shape 225">
              <a:extLst>
                <a:ext uri="{FF2B5EF4-FFF2-40B4-BE49-F238E27FC236}">
                  <a16:creationId xmlns:a16="http://schemas.microsoft.com/office/drawing/2014/main" id="{34DFBAC2-60EF-4319-904D-84522864B21A}"/>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56" name="Freeform: Shape 226">
              <a:extLst>
                <a:ext uri="{FF2B5EF4-FFF2-40B4-BE49-F238E27FC236}">
                  <a16:creationId xmlns:a16="http://schemas.microsoft.com/office/drawing/2014/main" id="{E140432C-D3A2-4BC1-9039-25356C0F09B5}"/>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57" name="Freeform: Shape 227">
              <a:extLst>
                <a:ext uri="{FF2B5EF4-FFF2-40B4-BE49-F238E27FC236}">
                  <a16:creationId xmlns:a16="http://schemas.microsoft.com/office/drawing/2014/main" id="{615151E7-CC48-4F02-879F-6FDB38277650}"/>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58" name="Freeform: Shape 228">
              <a:extLst>
                <a:ext uri="{FF2B5EF4-FFF2-40B4-BE49-F238E27FC236}">
                  <a16:creationId xmlns:a16="http://schemas.microsoft.com/office/drawing/2014/main" id="{6743C9BB-0413-4B0D-82CB-F631FF951959}"/>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59" name="Freeform: Shape 229">
              <a:extLst>
                <a:ext uri="{FF2B5EF4-FFF2-40B4-BE49-F238E27FC236}">
                  <a16:creationId xmlns:a16="http://schemas.microsoft.com/office/drawing/2014/main" id="{BD92A0D5-FAE8-40CD-B33E-9E013042E067}"/>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60" name="Freeform: Shape 230">
              <a:extLst>
                <a:ext uri="{FF2B5EF4-FFF2-40B4-BE49-F238E27FC236}">
                  <a16:creationId xmlns:a16="http://schemas.microsoft.com/office/drawing/2014/main" id="{2890171D-E344-4407-ABAE-3FAD43D41508}"/>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61" name="Freeform: Shape 231">
              <a:extLst>
                <a:ext uri="{FF2B5EF4-FFF2-40B4-BE49-F238E27FC236}">
                  <a16:creationId xmlns:a16="http://schemas.microsoft.com/office/drawing/2014/main" id="{7CC742C2-264C-44C5-9D1C-4EC706D97612}"/>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62" name="Freeform: Shape 232">
              <a:extLst>
                <a:ext uri="{FF2B5EF4-FFF2-40B4-BE49-F238E27FC236}">
                  <a16:creationId xmlns:a16="http://schemas.microsoft.com/office/drawing/2014/main" id="{61473A1B-3E89-4D8E-9EC1-5944096622AE}"/>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63" name="Freeform: Shape 233">
              <a:extLst>
                <a:ext uri="{FF2B5EF4-FFF2-40B4-BE49-F238E27FC236}">
                  <a16:creationId xmlns:a16="http://schemas.microsoft.com/office/drawing/2014/main" id="{D06AC353-931D-454B-AF8F-897835CEDC4B}"/>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64" name="Freeform: Shape 235">
              <a:extLst>
                <a:ext uri="{FF2B5EF4-FFF2-40B4-BE49-F238E27FC236}">
                  <a16:creationId xmlns:a16="http://schemas.microsoft.com/office/drawing/2014/main" id="{A7A51363-5AED-4C65-9254-EDE0DAE03F75}"/>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65" name="Freeform: Shape 236">
              <a:extLst>
                <a:ext uri="{FF2B5EF4-FFF2-40B4-BE49-F238E27FC236}">
                  <a16:creationId xmlns:a16="http://schemas.microsoft.com/office/drawing/2014/main" id="{FDDFB6C2-5E86-476E-96CD-398807A9AD70}"/>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66" name="Freeform: Shape 237">
              <a:extLst>
                <a:ext uri="{FF2B5EF4-FFF2-40B4-BE49-F238E27FC236}">
                  <a16:creationId xmlns:a16="http://schemas.microsoft.com/office/drawing/2014/main" id="{30D2752D-026F-458B-8021-0437639F5233}"/>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67" name="Freeform: Shape 238">
              <a:extLst>
                <a:ext uri="{FF2B5EF4-FFF2-40B4-BE49-F238E27FC236}">
                  <a16:creationId xmlns:a16="http://schemas.microsoft.com/office/drawing/2014/main" id="{4C8552E5-5FF8-4018-8596-CCA618F2BE56}"/>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68" name="Freeform: Shape 239">
              <a:extLst>
                <a:ext uri="{FF2B5EF4-FFF2-40B4-BE49-F238E27FC236}">
                  <a16:creationId xmlns:a16="http://schemas.microsoft.com/office/drawing/2014/main" id="{320059B7-7AC7-4D79-A351-3D0445343925}"/>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69" name="Freeform: Shape 240">
              <a:extLst>
                <a:ext uri="{FF2B5EF4-FFF2-40B4-BE49-F238E27FC236}">
                  <a16:creationId xmlns:a16="http://schemas.microsoft.com/office/drawing/2014/main" id="{B3C0D711-98C2-4D0D-B09F-28E7D23E14BD}"/>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70" name="Freeform: Shape 241">
              <a:extLst>
                <a:ext uri="{FF2B5EF4-FFF2-40B4-BE49-F238E27FC236}">
                  <a16:creationId xmlns:a16="http://schemas.microsoft.com/office/drawing/2014/main" id="{9CA0220B-1A50-41AF-9709-46A852204145}"/>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71" name="Freeform: Shape 242">
              <a:extLst>
                <a:ext uri="{FF2B5EF4-FFF2-40B4-BE49-F238E27FC236}">
                  <a16:creationId xmlns:a16="http://schemas.microsoft.com/office/drawing/2014/main" id="{964BB907-889E-42CF-B534-850A7BAE32CD}"/>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72" name="Freeform: Shape 243">
              <a:extLst>
                <a:ext uri="{FF2B5EF4-FFF2-40B4-BE49-F238E27FC236}">
                  <a16:creationId xmlns:a16="http://schemas.microsoft.com/office/drawing/2014/main" id="{F97217DC-B559-4536-9BC0-EFE033904180}"/>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73" name="Freeform: Shape 244">
              <a:extLst>
                <a:ext uri="{FF2B5EF4-FFF2-40B4-BE49-F238E27FC236}">
                  <a16:creationId xmlns:a16="http://schemas.microsoft.com/office/drawing/2014/main" id="{0AEC7415-EB40-43A2-95A7-C228981CC191}"/>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74" name="Freeform: Shape 245">
              <a:extLst>
                <a:ext uri="{FF2B5EF4-FFF2-40B4-BE49-F238E27FC236}">
                  <a16:creationId xmlns:a16="http://schemas.microsoft.com/office/drawing/2014/main" id="{87A33078-2633-47D2-B188-EE5D21D60EC8}"/>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75" name="Freeform: Shape 246">
              <a:extLst>
                <a:ext uri="{FF2B5EF4-FFF2-40B4-BE49-F238E27FC236}">
                  <a16:creationId xmlns:a16="http://schemas.microsoft.com/office/drawing/2014/main" id="{BA29C736-8C39-465E-89A8-D6A816B75E01}"/>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76" name="Freeform: Shape 247">
              <a:extLst>
                <a:ext uri="{FF2B5EF4-FFF2-40B4-BE49-F238E27FC236}">
                  <a16:creationId xmlns:a16="http://schemas.microsoft.com/office/drawing/2014/main" id="{1BBF77E7-CEF4-4F3C-AB8A-A819FA2986B4}"/>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77" name="Freeform: Shape 248">
              <a:extLst>
                <a:ext uri="{FF2B5EF4-FFF2-40B4-BE49-F238E27FC236}">
                  <a16:creationId xmlns:a16="http://schemas.microsoft.com/office/drawing/2014/main" id="{8D242BB2-911B-49B1-B5A1-BCF587F90B2B}"/>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dirty="0"/>
            </a:p>
          </p:txBody>
        </p:sp>
        <p:sp>
          <p:nvSpPr>
            <p:cNvPr id="78" name="Freeform: Shape 249">
              <a:extLst>
                <a:ext uri="{FF2B5EF4-FFF2-40B4-BE49-F238E27FC236}">
                  <a16:creationId xmlns:a16="http://schemas.microsoft.com/office/drawing/2014/main" id="{AF0EA3CF-BF0E-414E-A50C-44CF595441C3}"/>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79" name="Freeform: Shape 250">
              <a:extLst>
                <a:ext uri="{FF2B5EF4-FFF2-40B4-BE49-F238E27FC236}">
                  <a16:creationId xmlns:a16="http://schemas.microsoft.com/office/drawing/2014/main" id="{9B68C359-7BF3-4A8C-A8F9-8CDC5501F2A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80" name="Freeform: Shape 251">
              <a:extLst>
                <a:ext uri="{FF2B5EF4-FFF2-40B4-BE49-F238E27FC236}">
                  <a16:creationId xmlns:a16="http://schemas.microsoft.com/office/drawing/2014/main" id="{AC650E28-DB3D-44F8-9E37-32585592410C}"/>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81" name="Freeform: Shape 252">
              <a:extLst>
                <a:ext uri="{FF2B5EF4-FFF2-40B4-BE49-F238E27FC236}">
                  <a16:creationId xmlns:a16="http://schemas.microsoft.com/office/drawing/2014/main" id="{349FB7F2-233E-441C-AE30-550779EC2F89}"/>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82" name="Freeform: Shape 253">
              <a:extLst>
                <a:ext uri="{FF2B5EF4-FFF2-40B4-BE49-F238E27FC236}">
                  <a16:creationId xmlns:a16="http://schemas.microsoft.com/office/drawing/2014/main" id="{26FB88D8-F1BB-4846-9720-EAF291E8F5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83" name="Freeform: Shape 254">
              <a:extLst>
                <a:ext uri="{FF2B5EF4-FFF2-40B4-BE49-F238E27FC236}">
                  <a16:creationId xmlns:a16="http://schemas.microsoft.com/office/drawing/2014/main" id="{D4F43735-31F0-41D8-8FF1-0D31FD01B758}"/>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84" name="Freeform: Shape 255">
              <a:extLst>
                <a:ext uri="{FF2B5EF4-FFF2-40B4-BE49-F238E27FC236}">
                  <a16:creationId xmlns:a16="http://schemas.microsoft.com/office/drawing/2014/main" id="{D366DAB5-A23F-4CA5-B851-D2BFC724815E}"/>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85" name="Freeform: Shape 256">
              <a:extLst>
                <a:ext uri="{FF2B5EF4-FFF2-40B4-BE49-F238E27FC236}">
                  <a16:creationId xmlns:a16="http://schemas.microsoft.com/office/drawing/2014/main" id="{236A44BB-94FF-4552-9858-F1500A6D71EB}"/>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86" name="Freeform: Shape 257">
              <a:extLst>
                <a:ext uri="{FF2B5EF4-FFF2-40B4-BE49-F238E27FC236}">
                  <a16:creationId xmlns:a16="http://schemas.microsoft.com/office/drawing/2014/main" id="{455A4F40-23D2-4BA0-8DA6-2DD75C1A7EA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87" name="Freeform: Shape 258">
              <a:extLst>
                <a:ext uri="{FF2B5EF4-FFF2-40B4-BE49-F238E27FC236}">
                  <a16:creationId xmlns:a16="http://schemas.microsoft.com/office/drawing/2014/main" id="{27B6CE34-1473-46A1-B01D-750EEC8C7653}"/>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88" name="Freeform: Shape 259">
              <a:extLst>
                <a:ext uri="{FF2B5EF4-FFF2-40B4-BE49-F238E27FC236}">
                  <a16:creationId xmlns:a16="http://schemas.microsoft.com/office/drawing/2014/main" id="{C1D7928D-EAEB-4D4C-BC7B-A039ACF833D2}"/>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89" name="Freeform: Shape 260">
              <a:extLst>
                <a:ext uri="{FF2B5EF4-FFF2-40B4-BE49-F238E27FC236}">
                  <a16:creationId xmlns:a16="http://schemas.microsoft.com/office/drawing/2014/main" id="{F0CC0916-C0EA-4C4F-9BB2-362B4B112AE5}"/>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90" name="Freeform: Shape 261">
              <a:extLst>
                <a:ext uri="{FF2B5EF4-FFF2-40B4-BE49-F238E27FC236}">
                  <a16:creationId xmlns:a16="http://schemas.microsoft.com/office/drawing/2014/main" id="{C8A477AE-AEF3-4118-9CB1-0333564B895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91" name="Freeform: Shape 262">
              <a:extLst>
                <a:ext uri="{FF2B5EF4-FFF2-40B4-BE49-F238E27FC236}">
                  <a16:creationId xmlns:a16="http://schemas.microsoft.com/office/drawing/2014/main" id="{BD092E4C-EF3E-4B91-B2A9-122DA3A84F69}"/>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92" name="Freeform: Shape 263">
              <a:extLst>
                <a:ext uri="{FF2B5EF4-FFF2-40B4-BE49-F238E27FC236}">
                  <a16:creationId xmlns:a16="http://schemas.microsoft.com/office/drawing/2014/main" id="{90DF76C3-7B93-404C-9C73-12D166CEBF2B}"/>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93" name="Freeform: Shape 264">
              <a:extLst>
                <a:ext uri="{FF2B5EF4-FFF2-40B4-BE49-F238E27FC236}">
                  <a16:creationId xmlns:a16="http://schemas.microsoft.com/office/drawing/2014/main" id="{A955E55B-88EF-4B58-A5C3-5AD184FC2503}"/>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94" name="Freeform: Shape 265">
              <a:extLst>
                <a:ext uri="{FF2B5EF4-FFF2-40B4-BE49-F238E27FC236}">
                  <a16:creationId xmlns:a16="http://schemas.microsoft.com/office/drawing/2014/main" id="{AE184B62-265C-4C90-83D5-06F178E28C0E}"/>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5" name="Freeform: Shape 266">
              <a:extLst>
                <a:ext uri="{FF2B5EF4-FFF2-40B4-BE49-F238E27FC236}">
                  <a16:creationId xmlns:a16="http://schemas.microsoft.com/office/drawing/2014/main" id="{97EA932C-81B5-445D-8985-A407BBF5E3A7}"/>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96" name="Freeform: Shape 267">
              <a:extLst>
                <a:ext uri="{FF2B5EF4-FFF2-40B4-BE49-F238E27FC236}">
                  <a16:creationId xmlns:a16="http://schemas.microsoft.com/office/drawing/2014/main" id="{C8F94602-9F40-4B69-AB17-1DDF84DC1245}"/>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97" name="Freeform: Shape 268">
              <a:extLst>
                <a:ext uri="{FF2B5EF4-FFF2-40B4-BE49-F238E27FC236}">
                  <a16:creationId xmlns:a16="http://schemas.microsoft.com/office/drawing/2014/main" id="{7514B9F2-1016-4A3A-8F67-019C8215A6BA}"/>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98" name="Freeform: Shape 269">
              <a:extLst>
                <a:ext uri="{FF2B5EF4-FFF2-40B4-BE49-F238E27FC236}">
                  <a16:creationId xmlns:a16="http://schemas.microsoft.com/office/drawing/2014/main" id="{CF3D7392-CF3C-4FA5-A928-DC65555B489D}"/>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99" name="Freeform: Shape 270">
              <a:extLst>
                <a:ext uri="{FF2B5EF4-FFF2-40B4-BE49-F238E27FC236}">
                  <a16:creationId xmlns:a16="http://schemas.microsoft.com/office/drawing/2014/main" id="{E86D5515-860F-4CD4-ABAF-59D50C04EB17}"/>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00" name="Freeform: Shape 271">
              <a:extLst>
                <a:ext uri="{FF2B5EF4-FFF2-40B4-BE49-F238E27FC236}">
                  <a16:creationId xmlns:a16="http://schemas.microsoft.com/office/drawing/2014/main" id="{4390CD76-65DE-4257-BDA3-11E982029B13}"/>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01" name="Freeform: Shape 272">
              <a:extLst>
                <a:ext uri="{FF2B5EF4-FFF2-40B4-BE49-F238E27FC236}">
                  <a16:creationId xmlns:a16="http://schemas.microsoft.com/office/drawing/2014/main" id="{0789465F-27BC-4D54-8DB0-F91DB5A069BD}"/>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02" name="Freeform: Shape 273">
              <a:extLst>
                <a:ext uri="{FF2B5EF4-FFF2-40B4-BE49-F238E27FC236}">
                  <a16:creationId xmlns:a16="http://schemas.microsoft.com/office/drawing/2014/main" id="{8CB8691E-4E9D-4204-8F28-D5BEBE715D60}"/>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03" name="Freeform: Shape 274">
              <a:extLst>
                <a:ext uri="{FF2B5EF4-FFF2-40B4-BE49-F238E27FC236}">
                  <a16:creationId xmlns:a16="http://schemas.microsoft.com/office/drawing/2014/main" id="{B535DDB5-93E9-43D7-8269-3BBA8CD9B47B}"/>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04" name="Freeform: Shape 275">
              <a:extLst>
                <a:ext uri="{FF2B5EF4-FFF2-40B4-BE49-F238E27FC236}">
                  <a16:creationId xmlns:a16="http://schemas.microsoft.com/office/drawing/2014/main" id="{0AEC3335-5713-4B95-AD8B-851228B0AA2F}"/>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05" name="Freeform: Shape 276">
              <a:extLst>
                <a:ext uri="{FF2B5EF4-FFF2-40B4-BE49-F238E27FC236}">
                  <a16:creationId xmlns:a16="http://schemas.microsoft.com/office/drawing/2014/main" id="{3FF612DF-93FC-420E-9AC5-0EA4EBA5D04A}"/>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06" name="Freeform: Shape 277">
              <a:extLst>
                <a:ext uri="{FF2B5EF4-FFF2-40B4-BE49-F238E27FC236}">
                  <a16:creationId xmlns:a16="http://schemas.microsoft.com/office/drawing/2014/main" id="{45B972CF-E9E3-405C-BFC7-B63C204628A9}"/>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07" name="Freeform: Shape 278">
              <a:extLst>
                <a:ext uri="{FF2B5EF4-FFF2-40B4-BE49-F238E27FC236}">
                  <a16:creationId xmlns:a16="http://schemas.microsoft.com/office/drawing/2014/main" id="{F257B50A-2D19-467D-86F8-9AD0642E1A31}"/>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08" name="Freeform: Shape 279">
              <a:extLst>
                <a:ext uri="{FF2B5EF4-FFF2-40B4-BE49-F238E27FC236}">
                  <a16:creationId xmlns:a16="http://schemas.microsoft.com/office/drawing/2014/main" id="{8317FB10-C3A0-426E-9AE1-B4581E36897C}"/>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09" name="Freeform: Shape 280">
              <a:extLst>
                <a:ext uri="{FF2B5EF4-FFF2-40B4-BE49-F238E27FC236}">
                  <a16:creationId xmlns:a16="http://schemas.microsoft.com/office/drawing/2014/main" id="{8F968566-5828-44EB-ACB4-AADCABF8553F}"/>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10" name="Freeform: Shape 281">
              <a:extLst>
                <a:ext uri="{FF2B5EF4-FFF2-40B4-BE49-F238E27FC236}">
                  <a16:creationId xmlns:a16="http://schemas.microsoft.com/office/drawing/2014/main" id="{420FC5FE-5F6C-44F8-A5BD-D95344DA2EED}"/>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11" name="Freeform: Shape 282">
              <a:extLst>
                <a:ext uri="{FF2B5EF4-FFF2-40B4-BE49-F238E27FC236}">
                  <a16:creationId xmlns:a16="http://schemas.microsoft.com/office/drawing/2014/main" id="{06B2927E-60F0-4EAA-963C-3938DE7BBE23}"/>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2" name="Freeform: Shape 283">
              <a:extLst>
                <a:ext uri="{FF2B5EF4-FFF2-40B4-BE49-F238E27FC236}">
                  <a16:creationId xmlns:a16="http://schemas.microsoft.com/office/drawing/2014/main" id="{1B843192-9031-4B60-A8AE-55465E5BCEF7}"/>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13" name="Freeform: Shape 284">
              <a:extLst>
                <a:ext uri="{FF2B5EF4-FFF2-40B4-BE49-F238E27FC236}">
                  <a16:creationId xmlns:a16="http://schemas.microsoft.com/office/drawing/2014/main" id="{7320CD02-B559-4A15-8AAD-E7F183E2599F}"/>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14" name="Freeform: Shape 285">
              <a:extLst>
                <a:ext uri="{FF2B5EF4-FFF2-40B4-BE49-F238E27FC236}">
                  <a16:creationId xmlns:a16="http://schemas.microsoft.com/office/drawing/2014/main" id="{F452195C-A9D1-4298-BFB1-05CCB8D0D19D}"/>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15" name="Freeform: Shape 286">
              <a:extLst>
                <a:ext uri="{FF2B5EF4-FFF2-40B4-BE49-F238E27FC236}">
                  <a16:creationId xmlns:a16="http://schemas.microsoft.com/office/drawing/2014/main" id="{929857FF-3C71-4068-987F-F814C424B112}"/>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16" name="Freeform: Shape 287">
              <a:extLst>
                <a:ext uri="{FF2B5EF4-FFF2-40B4-BE49-F238E27FC236}">
                  <a16:creationId xmlns:a16="http://schemas.microsoft.com/office/drawing/2014/main" id="{68E7BF78-71C5-40AF-A642-3F7CB7E00AD1}"/>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17" name="Freeform: Shape 288">
              <a:extLst>
                <a:ext uri="{FF2B5EF4-FFF2-40B4-BE49-F238E27FC236}">
                  <a16:creationId xmlns:a16="http://schemas.microsoft.com/office/drawing/2014/main" id="{4F06E0F6-F934-4684-B0A1-3DADBDEC6C02}"/>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18" name="Freeform: Shape 289">
              <a:extLst>
                <a:ext uri="{FF2B5EF4-FFF2-40B4-BE49-F238E27FC236}">
                  <a16:creationId xmlns:a16="http://schemas.microsoft.com/office/drawing/2014/main" id="{DA7360DE-DEC3-4603-B6F5-588DC81D8084}"/>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19" name="Freeform: Shape 290">
              <a:extLst>
                <a:ext uri="{FF2B5EF4-FFF2-40B4-BE49-F238E27FC236}">
                  <a16:creationId xmlns:a16="http://schemas.microsoft.com/office/drawing/2014/main" id="{59E7642B-35AF-44CC-BD1B-B2760C85D876}"/>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20" name="Freeform: Shape 291">
              <a:extLst>
                <a:ext uri="{FF2B5EF4-FFF2-40B4-BE49-F238E27FC236}">
                  <a16:creationId xmlns:a16="http://schemas.microsoft.com/office/drawing/2014/main" id="{885B391F-FDD4-440F-9BB9-77256EEC31DE}"/>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21" name="Freeform: Shape 378">
              <a:extLst>
                <a:ext uri="{FF2B5EF4-FFF2-40B4-BE49-F238E27FC236}">
                  <a16:creationId xmlns:a16="http://schemas.microsoft.com/office/drawing/2014/main" id="{C45332C8-FF65-4FE3-A468-DB816CE0AE2F}"/>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22" name="Freeform: Shape 379">
              <a:extLst>
                <a:ext uri="{FF2B5EF4-FFF2-40B4-BE49-F238E27FC236}">
                  <a16:creationId xmlns:a16="http://schemas.microsoft.com/office/drawing/2014/main" id="{ADC016D5-9760-4298-99D5-F94F472AA148}"/>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23" name="Freeform: Shape 380">
              <a:extLst>
                <a:ext uri="{FF2B5EF4-FFF2-40B4-BE49-F238E27FC236}">
                  <a16:creationId xmlns:a16="http://schemas.microsoft.com/office/drawing/2014/main" id="{D64B9FC1-8F29-4A40-ADAB-41FD3B5AB846}"/>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24" name="Freeform: Shape 381">
              <a:extLst>
                <a:ext uri="{FF2B5EF4-FFF2-40B4-BE49-F238E27FC236}">
                  <a16:creationId xmlns:a16="http://schemas.microsoft.com/office/drawing/2014/main" id="{9015242A-D337-4B7E-9F4D-6EF0F350C520}"/>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25" name="Freeform: Shape 382">
              <a:extLst>
                <a:ext uri="{FF2B5EF4-FFF2-40B4-BE49-F238E27FC236}">
                  <a16:creationId xmlns:a16="http://schemas.microsoft.com/office/drawing/2014/main" id="{9E6D4531-1715-466A-8469-4F503A72FA22}"/>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26" name="Freeform: Shape 383">
              <a:extLst>
                <a:ext uri="{FF2B5EF4-FFF2-40B4-BE49-F238E27FC236}">
                  <a16:creationId xmlns:a16="http://schemas.microsoft.com/office/drawing/2014/main" id="{2937207B-10D6-4E1E-8664-BDB2FFF3B8B5}"/>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27" name="Freeform: Shape 384">
              <a:extLst>
                <a:ext uri="{FF2B5EF4-FFF2-40B4-BE49-F238E27FC236}">
                  <a16:creationId xmlns:a16="http://schemas.microsoft.com/office/drawing/2014/main" id="{78CB8393-3FD2-4750-998C-F75E41E5464B}"/>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8" name="Freeform: Shape 385">
              <a:extLst>
                <a:ext uri="{FF2B5EF4-FFF2-40B4-BE49-F238E27FC236}">
                  <a16:creationId xmlns:a16="http://schemas.microsoft.com/office/drawing/2014/main" id="{E276C587-07EF-4701-A8D9-D0E514E6EDE2}"/>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29" name="Freeform: Shape 386">
              <a:extLst>
                <a:ext uri="{FF2B5EF4-FFF2-40B4-BE49-F238E27FC236}">
                  <a16:creationId xmlns:a16="http://schemas.microsoft.com/office/drawing/2014/main" id="{A088AFD0-4FFD-4219-89CF-D1B7EA689E76}"/>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30" name="Freeform: Shape 387">
              <a:extLst>
                <a:ext uri="{FF2B5EF4-FFF2-40B4-BE49-F238E27FC236}">
                  <a16:creationId xmlns:a16="http://schemas.microsoft.com/office/drawing/2014/main" id="{C38A751A-F32E-48D2-8554-1B845126D635}"/>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31" name="Freeform: Shape 388">
              <a:extLst>
                <a:ext uri="{FF2B5EF4-FFF2-40B4-BE49-F238E27FC236}">
                  <a16:creationId xmlns:a16="http://schemas.microsoft.com/office/drawing/2014/main" id="{0E5FAC96-09E8-4DFC-8321-0CF9C0CCFBAD}"/>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32" name="Freeform: Shape 389">
              <a:extLst>
                <a:ext uri="{FF2B5EF4-FFF2-40B4-BE49-F238E27FC236}">
                  <a16:creationId xmlns:a16="http://schemas.microsoft.com/office/drawing/2014/main" id="{FA6B2209-D15B-4E68-98F1-2319AE085E07}"/>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33" name="Freeform: Shape 390">
              <a:extLst>
                <a:ext uri="{FF2B5EF4-FFF2-40B4-BE49-F238E27FC236}">
                  <a16:creationId xmlns:a16="http://schemas.microsoft.com/office/drawing/2014/main" id="{1A866B02-75EA-45CA-950A-F338CA750CEC}"/>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34" name="Freeform: Shape 391">
              <a:extLst>
                <a:ext uri="{FF2B5EF4-FFF2-40B4-BE49-F238E27FC236}">
                  <a16:creationId xmlns:a16="http://schemas.microsoft.com/office/drawing/2014/main" id="{8C5C0DDA-D573-4142-BB28-0AEC0137269C}"/>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35" name="Freeform: Shape 392">
              <a:extLst>
                <a:ext uri="{FF2B5EF4-FFF2-40B4-BE49-F238E27FC236}">
                  <a16:creationId xmlns:a16="http://schemas.microsoft.com/office/drawing/2014/main" id="{3E9ABA06-68E7-4627-932A-2383FA9B6E23}"/>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36" name="Freeform: Shape 393">
              <a:extLst>
                <a:ext uri="{FF2B5EF4-FFF2-40B4-BE49-F238E27FC236}">
                  <a16:creationId xmlns:a16="http://schemas.microsoft.com/office/drawing/2014/main" id="{353D52CA-9583-44FC-AA4F-B289627DA3E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37" name="Freeform: Shape 394">
              <a:extLst>
                <a:ext uri="{FF2B5EF4-FFF2-40B4-BE49-F238E27FC236}">
                  <a16:creationId xmlns:a16="http://schemas.microsoft.com/office/drawing/2014/main" id="{BD7C2237-5491-4BBD-8E0F-6839B70A4571}"/>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38" name="Freeform: Shape 395">
              <a:extLst>
                <a:ext uri="{FF2B5EF4-FFF2-40B4-BE49-F238E27FC236}">
                  <a16:creationId xmlns:a16="http://schemas.microsoft.com/office/drawing/2014/main" id="{EA833C1D-5073-4914-B3D1-0D69DA5C62D0}"/>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39" name="Freeform: Shape 396">
              <a:extLst>
                <a:ext uri="{FF2B5EF4-FFF2-40B4-BE49-F238E27FC236}">
                  <a16:creationId xmlns:a16="http://schemas.microsoft.com/office/drawing/2014/main" id="{00EFE022-3345-491E-91EF-30D90E3686D8}"/>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40" name="Freeform: Shape 397">
              <a:extLst>
                <a:ext uri="{FF2B5EF4-FFF2-40B4-BE49-F238E27FC236}">
                  <a16:creationId xmlns:a16="http://schemas.microsoft.com/office/drawing/2014/main" id="{7E57401F-DF9B-448A-BFC4-48996BB0C656}"/>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41" name="Freeform: Shape 398">
              <a:extLst>
                <a:ext uri="{FF2B5EF4-FFF2-40B4-BE49-F238E27FC236}">
                  <a16:creationId xmlns:a16="http://schemas.microsoft.com/office/drawing/2014/main" id="{676A13AC-D929-4FE9-A001-DC0D733E86F9}"/>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2" name="Freeform: Shape 399">
              <a:extLst>
                <a:ext uri="{FF2B5EF4-FFF2-40B4-BE49-F238E27FC236}">
                  <a16:creationId xmlns:a16="http://schemas.microsoft.com/office/drawing/2014/main" id="{96385B18-69C4-448B-8059-9571CA6CD440}"/>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43" name="Freeform: Shape 400">
              <a:extLst>
                <a:ext uri="{FF2B5EF4-FFF2-40B4-BE49-F238E27FC236}">
                  <a16:creationId xmlns:a16="http://schemas.microsoft.com/office/drawing/2014/main" id="{755A34B1-47A5-42AF-9503-D27C12D2CD49}"/>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44" name="Freeform: Shape 401">
              <a:extLst>
                <a:ext uri="{FF2B5EF4-FFF2-40B4-BE49-F238E27FC236}">
                  <a16:creationId xmlns:a16="http://schemas.microsoft.com/office/drawing/2014/main" id="{493E512A-545E-4501-A69A-B471C1740872}"/>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45" name="Freeform: Shape 402">
              <a:extLst>
                <a:ext uri="{FF2B5EF4-FFF2-40B4-BE49-F238E27FC236}">
                  <a16:creationId xmlns:a16="http://schemas.microsoft.com/office/drawing/2014/main" id="{1BD499C1-A4E6-4F6B-9D77-61BF89D51390}"/>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46" name="Freeform: Shape 403">
              <a:extLst>
                <a:ext uri="{FF2B5EF4-FFF2-40B4-BE49-F238E27FC236}">
                  <a16:creationId xmlns:a16="http://schemas.microsoft.com/office/drawing/2014/main" id="{3E505A0B-5FDE-4132-8FBC-83AE1A098FDC}"/>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47" name="Freeform: Shape 404">
              <a:extLst>
                <a:ext uri="{FF2B5EF4-FFF2-40B4-BE49-F238E27FC236}">
                  <a16:creationId xmlns:a16="http://schemas.microsoft.com/office/drawing/2014/main" id="{4802160A-0515-4C8B-AD22-89FA668784E7}"/>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48" name="Freeform: Shape 405">
              <a:extLst>
                <a:ext uri="{FF2B5EF4-FFF2-40B4-BE49-F238E27FC236}">
                  <a16:creationId xmlns:a16="http://schemas.microsoft.com/office/drawing/2014/main" id="{9CD9995B-C4D5-40BF-B2F2-39C31B7759E0}"/>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49" name="Freeform: Shape 406">
              <a:extLst>
                <a:ext uri="{FF2B5EF4-FFF2-40B4-BE49-F238E27FC236}">
                  <a16:creationId xmlns:a16="http://schemas.microsoft.com/office/drawing/2014/main" id="{689D1DEE-94F1-40BE-90DF-15F4AEE8947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50" name="Freeform: Shape 407">
              <a:extLst>
                <a:ext uri="{FF2B5EF4-FFF2-40B4-BE49-F238E27FC236}">
                  <a16:creationId xmlns:a16="http://schemas.microsoft.com/office/drawing/2014/main" id="{FFD575DB-A225-4C6A-AA92-002335701232}"/>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51" name="Freeform: Shape 408">
              <a:extLst>
                <a:ext uri="{FF2B5EF4-FFF2-40B4-BE49-F238E27FC236}">
                  <a16:creationId xmlns:a16="http://schemas.microsoft.com/office/drawing/2014/main" id="{5CEE2BCD-4672-4D5B-8E49-32FB4B74B71D}"/>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52" name="Freeform: Shape 409">
              <a:extLst>
                <a:ext uri="{FF2B5EF4-FFF2-40B4-BE49-F238E27FC236}">
                  <a16:creationId xmlns:a16="http://schemas.microsoft.com/office/drawing/2014/main" id="{1DB926C1-721D-4EFB-8901-387AB0C867B8}"/>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53" name="Freeform: Shape 410">
              <a:extLst>
                <a:ext uri="{FF2B5EF4-FFF2-40B4-BE49-F238E27FC236}">
                  <a16:creationId xmlns:a16="http://schemas.microsoft.com/office/drawing/2014/main" id="{601D8D60-6A7D-4AEF-A717-4D6197463C2B}"/>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54" name="Freeform: Shape 411">
              <a:extLst>
                <a:ext uri="{FF2B5EF4-FFF2-40B4-BE49-F238E27FC236}">
                  <a16:creationId xmlns:a16="http://schemas.microsoft.com/office/drawing/2014/main" id="{F9947B5C-BFD6-4A48-963F-377555DC67D2}"/>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5" name="Freeform: Shape 412">
              <a:extLst>
                <a:ext uri="{FF2B5EF4-FFF2-40B4-BE49-F238E27FC236}">
                  <a16:creationId xmlns:a16="http://schemas.microsoft.com/office/drawing/2014/main" id="{204EF0E9-C65B-4370-9A19-79BBC78E1D35}"/>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56" name="Freeform: Shape 413">
              <a:extLst>
                <a:ext uri="{FF2B5EF4-FFF2-40B4-BE49-F238E27FC236}">
                  <a16:creationId xmlns:a16="http://schemas.microsoft.com/office/drawing/2014/main" id="{43101C03-679C-446D-BD47-80B61894EC30}"/>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57" name="Freeform: Shape 414">
              <a:extLst>
                <a:ext uri="{FF2B5EF4-FFF2-40B4-BE49-F238E27FC236}">
                  <a16:creationId xmlns:a16="http://schemas.microsoft.com/office/drawing/2014/main" id="{5E3F2B0D-97E2-46DA-A142-4BFBD835D1E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335451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INVESTMENTS</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9" y="619722"/>
            <a:ext cx="10058400" cy="5733287"/>
          </a:xfrm>
          <a:prstGeom prst="rect">
            <a:avLst/>
          </a:prstGeom>
        </p:spPr>
      </p:pic>
    </p:spTree>
    <p:extLst>
      <p:ext uri="{BB962C8B-B14F-4D97-AF65-F5344CB8AC3E}">
        <p14:creationId xmlns:p14="http://schemas.microsoft.com/office/powerpoint/2010/main" val="411083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KNOW-HOW</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9" y="619722"/>
            <a:ext cx="10058400" cy="5733287"/>
          </a:xfrm>
          <a:prstGeom prst="rect">
            <a:avLst/>
          </a:prstGeom>
        </p:spPr>
      </p:pic>
    </p:spTree>
    <p:extLst>
      <p:ext uri="{BB962C8B-B14F-4D97-AF65-F5344CB8AC3E}">
        <p14:creationId xmlns:p14="http://schemas.microsoft.com/office/powerpoint/2010/main" val="2591727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THE IDEA BEHIND THESE TWO LECTURES</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 and </a:t>
            </a:r>
            <a:r>
              <a:rPr lang="en-GB" sz="1400" dirty="0" smtClean="0">
                <a:solidFill>
                  <a:schemeClr val="lt1"/>
                </a:solidFill>
                <a:latin typeface="Calibri"/>
                <a:ea typeface="Calibri"/>
                <a:cs typeface="Calibri"/>
                <a:sym typeface="Calibri"/>
              </a:rPr>
              <a:t>KTH </a:t>
            </a:r>
            <a:r>
              <a:rPr lang="en-GB" sz="1400" dirty="0">
                <a:solidFill>
                  <a:schemeClr val="lt1"/>
                </a:solidFill>
                <a:latin typeface="Calibri"/>
                <a:ea typeface="Calibri"/>
                <a:cs typeface="Calibri"/>
                <a:sym typeface="Calibri"/>
              </a:rPr>
              <a:t>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cxnSp>
        <p:nvCxnSpPr>
          <p:cNvPr id="10" name="Straight Connector 9">
            <a:extLst>
              <a:ext uri="{FF2B5EF4-FFF2-40B4-BE49-F238E27FC236}">
                <a16:creationId xmlns:a16="http://schemas.microsoft.com/office/drawing/2014/main" id="{5D0F592F-748B-4460-A119-903BF3C4EF1D}"/>
              </a:ext>
            </a:extLst>
          </p:cNvPr>
          <p:cNvCxnSpPr>
            <a:cxnSpLocks/>
          </p:cNvCxnSpPr>
          <p:nvPr/>
        </p:nvCxnSpPr>
        <p:spPr>
          <a:xfrm flipV="1">
            <a:off x="1622134" y="1826107"/>
            <a:ext cx="11363" cy="1800000"/>
          </a:xfrm>
          <a:prstGeom prst="line">
            <a:avLst/>
          </a:prstGeom>
          <a:ln w="25400">
            <a:solidFill>
              <a:schemeClr val="accent6"/>
            </a:solidFill>
            <a:tailEnd type="oval"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99E380C-3A6A-4B81-AD4F-36EC7DCD4D98}"/>
              </a:ext>
            </a:extLst>
          </p:cNvPr>
          <p:cNvGrpSpPr/>
          <p:nvPr/>
        </p:nvGrpSpPr>
        <p:grpSpPr>
          <a:xfrm>
            <a:off x="1786947" y="1840361"/>
            <a:ext cx="1759674" cy="1096075"/>
            <a:chOff x="4965552" y="1736224"/>
            <a:chExt cx="1759674" cy="1096075"/>
          </a:xfrm>
        </p:grpSpPr>
        <p:sp>
          <p:nvSpPr>
            <p:cNvPr id="12" name="TextBox 11">
              <a:extLst>
                <a:ext uri="{FF2B5EF4-FFF2-40B4-BE49-F238E27FC236}">
                  <a16:creationId xmlns:a16="http://schemas.microsoft.com/office/drawing/2014/main" id="{42699B2A-8829-4DE8-A08F-825912847BE0}"/>
                </a:ext>
              </a:extLst>
            </p:cNvPr>
            <p:cNvSpPr txBox="1"/>
            <p:nvPr/>
          </p:nvSpPr>
          <p:spPr>
            <a:xfrm>
              <a:off x="4965552" y="2001302"/>
              <a:ext cx="1759674" cy="830997"/>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Understanding what technology (first) and AI (then) can do to help sustainability </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3FF1642E-F317-42F4-B60B-E9B1697955DD}"/>
                </a:ext>
              </a:extLst>
            </p:cNvPr>
            <p:cNvSpPr txBox="1"/>
            <p:nvPr/>
          </p:nvSpPr>
          <p:spPr>
            <a:xfrm>
              <a:off x="4965552" y="1736224"/>
              <a:ext cx="1759674" cy="307777"/>
            </a:xfrm>
            <a:prstGeom prst="rect">
              <a:avLst/>
            </a:prstGeom>
            <a:noFill/>
          </p:spPr>
          <p:txBody>
            <a:bodyPr wrap="square" rtlCol="0">
              <a:spAutoFit/>
            </a:bodyPr>
            <a:lstStyle/>
            <a:p>
              <a:r>
                <a:rPr lang="en-US" altLang="ko-KR" b="1" dirty="0" smtClean="0">
                  <a:solidFill>
                    <a:schemeClr val="tx1">
                      <a:lumMod val="75000"/>
                      <a:lumOff val="25000"/>
                    </a:schemeClr>
                  </a:solidFill>
                  <a:cs typeface="Arial" pitchFamily="34" charset="0"/>
                </a:rPr>
                <a:t>The twin transition</a:t>
              </a:r>
              <a:endParaRPr lang="ko-KR" altLang="en-US" sz="1400" b="1" dirty="0">
                <a:solidFill>
                  <a:schemeClr val="tx1">
                    <a:lumMod val="75000"/>
                    <a:lumOff val="25000"/>
                  </a:schemeClr>
                </a:solidFill>
                <a:cs typeface="Arial" pitchFamily="34" charset="0"/>
              </a:endParaRPr>
            </a:p>
          </p:txBody>
        </p:sp>
      </p:grpSp>
      <p:cxnSp>
        <p:nvCxnSpPr>
          <p:cNvPr id="14" name="Straight Connector 13">
            <a:extLst>
              <a:ext uri="{FF2B5EF4-FFF2-40B4-BE49-F238E27FC236}">
                <a16:creationId xmlns:a16="http://schemas.microsoft.com/office/drawing/2014/main" id="{1612313E-7950-4B8A-BDDF-2F1ACEF5CE82}"/>
              </a:ext>
            </a:extLst>
          </p:cNvPr>
          <p:cNvCxnSpPr/>
          <p:nvPr/>
        </p:nvCxnSpPr>
        <p:spPr>
          <a:xfrm flipV="1">
            <a:off x="5392888" y="1826107"/>
            <a:ext cx="0" cy="1800000"/>
          </a:xfrm>
          <a:prstGeom prst="line">
            <a:avLst/>
          </a:prstGeom>
          <a:ln w="2540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854379E-B4D8-4CB7-836E-29EA3F473850}"/>
              </a:ext>
            </a:extLst>
          </p:cNvPr>
          <p:cNvGrpSpPr/>
          <p:nvPr/>
        </p:nvGrpSpPr>
        <p:grpSpPr>
          <a:xfrm>
            <a:off x="5552101" y="1840361"/>
            <a:ext cx="1759674" cy="1096075"/>
            <a:chOff x="4965552" y="1736224"/>
            <a:chExt cx="1759674" cy="1096075"/>
          </a:xfrm>
        </p:grpSpPr>
        <p:sp>
          <p:nvSpPr>
            <p:cNvPr id="16" name="TextBox 15">
              <a:extLst>
                <a:ext uri="{FF2B5EF4-FFF2-40B4-BE49-F238E27FC236}">
                  <a16:creationId xmlns:a16="http://schemas.microsoft.com/office/drawing/2014/main" id="{493309FB-70B6-4C1A-AC42-8A54F734B118}"/>
                </a:ext>
              </a:extLst>
            </p:cNvPr>
            <p:cNvSpPr txBox="1"/>
            <p:nvPr/>
          </p:nvSpPr>
          <p:spPr>
            <a:xfrm>
              <a:off x="4965552" y="2001302"/>
              <a:ext cx="1759674" cy="830997"/>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Do we have the right framework to understand implications of AI?. </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8A5D3F4A-194D-491F-A4FB-CFD2E0E06995}"/>
                </a:ext>
              </a:extLst>
            </p:cNvPr>
            <p:cNvSpPr txBox="1"/>
            <p:nvPr/>
          </p:nvSpPr>
          <p:spPr>
            <a:xfrm>
              <a:off x="4965552" y="1736224"/>
              <a:ext cx="1759674" cy="307777"/>
            </a:xfrm>
            <a:prstGeom prst="rect">
              <a:avLst/>
            </a:prstGeom>
            <a:noFill/>
          </p:spPr>
          <p:txBody>
            <a:bodyPr wrap="square" rtlCol="0">
              <a:spAutoFit/>
            </a:bodyPr>
            <a:lstStyle/>
            <a:p>
              <a:r>
                <a:rPr lang="en-US" altLang="ko-KR" b="1" dirty="0" smtClean="0">
                  <a:solidFill>
                    <a:schemeClr val="accent2"/>
                  </a:solidFill>
                  <a:cs typeface="Arial" pitchFamily="34" charset="0"/>
                </a:rPr>
                <a:t>Framing risks</a:t>
              </a:r>
              <a:endParaRPr lang="ko-KR" altLang="en-US" sz="1400" b="1" dirty="0">
                <a:solidFill>
                  <a:schemeClr val="accent2"/>
                </a:solidFill>
                <a:cs typeface="Arial" pitchFamily="34" charset="0"/>
              </a:endParaRPr>
            </a:p>
          </p:txBody>
        </p:sp>
      </p:grpSp>
      <p:cxnSp>
        <p:nvCxnSpPr>
          <p:cNvPr id="18" name="Straight Connector 17">
            <a:extLst>
              <a:ext uri="{FF2B5EF4-FFF2-40B4-BE49-F238E27FC236}">
                <a16:creationId xmlns:a16="http://schemas.microsoft.com/office/drawing/2014/main" id="{400522E9-746A-495F-AD8F-C9427239826F}"/>
              </a:ext>
            </a:extLst>
          </p:cNvPr>
          <p:cNvCxnSpPr/>
          <p:nvPr/>
        </p:nvCxnSpPr>
        <p:spPr>
          <a:xfrm flipH="1" flipV="1">
            <a:off x="9152281" y="1826107"/>
            <a:ext cx="162" cy="1800000"/>
          </a:xfrm>
          <a:prstGeom prst="line">
            <a:avLst/>
          </a:prstGeom>
          <a:ln w="25400">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9592669-9AA3-4D01-9072-DC39B97C2945}"/>
              </a:ext>
            </a:extLst>
          </p:cNvPr>
          <p:cNvGrpSpPr/>
          <p:nvPr/>
        </p:nvGrpSpPr>
        <p:grpSpPr>
          <a:xfrm>
            <a:off x="9317256" y="1840361"/>
            <a:ext cx="2569943" cy="1096075"/>
            <a:chOff x="4965551" y="1736224"/>
            <a:chExt cx="2569943" cy="1096075"/>
          </a:xfrm>
        </p:grpSpPr>
        <p:sp>
          <p:nvSpPr>
            <p:cNvPr id="20" name="TextBox 19">
              <a:extLst>
                <a:ext uri="{FF2B5EF4-FFF2-40B4-BE49-F238E27FC236}">
                  <a16:creationId xmlns:a16="http://schemas.microsoft.com/office/drawing/2014/main" id="{3920CBA9-1144-4D64-95C9-27F063E16B11}"/>
                </a:ext>
              </a:extLst>
            </p:cNvPr>
            <p:cNvSpPr txBox="1"/>
            <p:nvPr/>
          </p:nvSpPr>
          <p:spPr>
            <a:xfrm>
              <a:off x="4965552" y="2001302"/>
              <a:ext cx="1759674" cy="830997"/>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The future requires holistic overview and cannot afford we work in silos</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94FDDC7D-2F77-4120-88D9-3CAFD0494E47}"/>
                </a:ext>
              </a:extLst>
            </p:cNvPr>
            <p:cNvSpPr txBox="1"/>
            <p:nvPr/>
          </p:nvSpPr>
          <p:spPr>
            <a:xfrm>
              <a:off x="4965551" y="1736224"/>
              <a:ext cx="2569943" cy="307777"/>
            </a:xfrm>
            <a:prstGeom prst="rect">
              <a:avLst/>
            </a:prstGeom>
            <a:noFill/>
          </p:spPr>
          <p:txBody>
            <a:bodyPr wrap="square" rtlCol="0">
              <a:spAutoFit/>
            </a:bodyPr>
            <a:lstStyle/>
            <a:p>
              <a:r>
                <a:rPr lang="sv-SE" altLang="ko-KR" sz="1400" b="1" dirty="0" err="1" smtClean="0">
                  <a:solidFill>
                    <a:schemeClr val="accent4"/>
                  </a:solidFill>
                  <a:cs typeface="Arial" pitchFamily="34" charset="0"/>
                </a:rPr>
                <a:t>Equipping</a:t>
              </a:r>
              <a:r>
                <a:rPr lang="sv-SE" altLang="ko-KR" sz="1400" b="1" dirty="0" smtClean="0">
                  <a:solidFill>
                    <a:schemeClr val="accent4"/>
                  </a:solidFill>
                  <a:cs typeface="Arial" pitchFamily="34" charset="0"/>
                </a:rPr>
                <a:t> for the </a:t>
              </a:r>
              <a:r>
                <a:rPr lang="sv-SE" altLang="ko-KR" sz="1400" b="1" dirty="0" err="1" smtClean="0">
                  <a:solidFill>
                    <a:schemeClr val="accent4"/>
                  </a:solidFill>
                  <a:cs typeface="Arial" pitchFamily="34" charset="0"/>
                </a:rPr>
                <a:t>future</a:t>
              </a:r>
              <a:endParaRPr lang="ko-KR" altLang="en-US" sz="1400" b="1" dirty="0">
                <a:solidFill>
                  <a:schemeClr val="accent4"/>
                </a:solidFill>
                <a:cs typeface="Arial" pitchFamily="34" charset="0"/>
              </a:endParaRPr>
            </a:p>
          </p:txBody>
        </p:sp>
      </p:grpSp>
      <p:cxnSp>
        <p:nvCxnSpPr>
          <p:cNvPr id="22" name="Straight Connector 21">
            <a:extLst>
              <a:ext uri="{FF2B5EF4-FFF2-40B4-BE49-F238E27FC236}">
                <a16:creationId xmlns:a16="http://schemas.microsoft.com/office/drawing/2014/main" id="{E332FE8A-49E2-4FF7-943A-26F5E7372867}"/>
              </a:ext>
            </a:extLst>
          </p:cNvPr>
          <p:cNvCxnSpPr/>
          <p:nvPr/>
        </p:nvCxnSpPr>
        <p:spPr>
          <a:xfrm flipV="1">
            <a:off x="3513192" y="3978944"/>
            <a:ext cx="0" cy="1800000"/>
          </a:xfrm>
          <a:prstGeom prst="line">
            <a:avLst/>
          </a:prstGeom>
          <a:ln w="25400">
            <a:solidFill>
              <a:schemeClr val="accent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1E1F08B-F02F-4CEE-A182-84F8D6FA6D12}"/>
              </a:ext>
            </a:extLst>
          </p:cNvPr>
          <p:cNvGrpSpPr/>
          <p:nvPr/>
        </p:nvGrpSpPr>
        <p:grpSpPr>
          <a:xfrm>
            <a:off x="3669523" y="4479067"/>
            <a:ext cx="1759674" cy="911409"/>
            <a:chOff x="4965552" y="1736224"/>
            <a:chExt cx="1759674" cy="911409"/>
          </a:xfrm>
        </p:grpSpPr>
        <p:sp>
          <p:nvSpPr>
            <p:cNvPr id="24" name="TextBox 23">
              <a:extLst>
                <a:ext uri="{FF2B5EF4-FFF2-40B4-BE49-F238E27FC236}">
                  <a16:creationId xmlns:a16="http://schemas.microsoft.com/office/drawing/2014/main" id="{EA4B2BCF-FF98-4EC0-859B-6432822BBFB0}"/>
                </a:ext>
              </a:extLst>
            </p:cNvPr>
            <p:cNvSpPr txBox="1"/>
            <p:nvPr/>
          </p:nvSpPr>
          <p:spPr>
            <a:xfrm>
              <a:off x="4965552" y="2001302"/>
              <a:ext cx="1759674" cy="646331"/>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Understanding what AI really is and where AI comes from</a:t>
              </a:r>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D7844F96-B6CD-4183-8BB6-B4B83C613EAA}"/>
                </a:ext>
              </a:extLst>
            </p:cNvPr>
            <p:cNvSpPr txBox="1"/>
            <p:nvPr/>
          </p:nvSpPr>
          <p:spPr>
            <a:xfrm>
              <a:off x="4965552" y="1736224"/>
              <a:ext cx="1759674" cy="307777"/>
            </a:xfrm>
            <a:prstGeom prst="rect">
              <a:avLst/>
            </a:prstGeom>
            <a:noFill/>
          </p:spPr>
          <p:txBody>
            <a:bodyPr wrap="square" rtlCol="0">
              <a:spAutoFit/>
            </a:bodyPr>
            <a:lstStyle/>
            <a:p>
              <a:r>
                <a:rPr lang="en-US" altLang="ko-KR" b="1" dirty="0" smtClean="0">
                  <a:solidFill>
                    <a:schemeClr val="accent1"/>
                  </a:solidFill>
                  <a:cs typeface="Arial" pitchFamily="34" charset="0"/>
                </a:rPr>
                <a:t>Charting the hype</a:t>
              </a:r>
              <a:endParaRPr lang="ko-KR" altLang="en-US" sz="1400" b="1" dirty="0">
                <a:solidFill>
                  <a:schemeClr val="accent1"/>
                </a:solidFill>
                <a:cs typeface="Arial" pitchFamily="34" charset="0"/>
              </a:endParaRPr>
            </a:p>
          </p:txBody>
        </p:sp>
      </p:grpSp>
      <p:cxnSp>
        <p:nvCxnSpPr>
          <p:cNvPr id="26" name="Straight Connector 25">
            <a:extLst>
              <a:ext uri="{FF2B5EF4-FFF2-40B4-BE49-F238E27FC236}">
                <a16:creationId xmlns:a16="http://schemas.microsoft.com/office/drawing/2014/main" id="{01ED338B-2102-4A96-A87B-61229CB1B6D7}"/>
              </a:ext>
            </a:extLst>
          </p:cNvPr>
          <p:cNvCxnSpPr/>
          <p:nvPr/>
        </p:nvCxnSpPr>
        <p:spPr>
          <a:xfrm flipV="1">
            <a:off x="7272584" y="3978944"/>
            <a:ext cx="0" cy="1800000"/>
          </a:xfrm>
          <a:prstGeom prst="line">
            <a:avLst/>
          </a:prstGeom>
          <a:ln>
            <a:solidFill>
              <a:schemeClr val="bg2">
                <a:lumMod val="60000"/>
                <a:lumOff val="40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25C7CDFF-1163-443C-A7EE-28843DBD45BA}"/>
              </a:ext>
            </a:extLst>
          </p:cNvPr>
          <p:cNvGrpSpPr/>
          <p:nvPr/>
        </p:nvGrpSpPr>
        <p:grpSpPr>
          <a:xfrm>
            <a:off x="7434679" y="4479067"/>
            <a:ext cx="1759674" cy="1280741"/>
            <a:chOff x="4965552" y="1736224"/>
            <a:chExt cx="1759674" cy="1280741"/>
          </a:xfrm>
        </p:grpSpPr>
        <p:sp>
          <p:nvSpPr>
            <p:cNvPr id="28" name="TextBox 27">
              <a:extLst>
                <a:ext uri="{FF2B5EF4-FFF2-40B4-BE49-F238E27FC236}">
                  <a16:creationId xmlns:a16="http://schemas.microsoft.com/office/drawing/2014/main" id="{C852D270-B995-40A0-BED9-0B28996DFF25}"/>
                </a:ext>
              </a:extLst>
            </p:cNvPr>
            <p:cNvSpPr txBox="1"/>
            <p:nvPr/>
          </p:nvSpPr>
          <p:spPr>
            <a:xfrm>
              <a:off x="4965552" y="2001302"/>
              <a:ext cx="1759674" cy="1015663"/>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Unclear information and monopolized algorithms and systems open to new questions</a:t>
              </a:r>
              <a:endParaRPr lang="ko-KR" altLang="en-US" sz="1200"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D00E788-4D3A-481C-B8FF-9A0F04EF0C04}"/>
                </a:ext>
              </a:extLst>
            </p:cNvPr>
            <p:cNvSpPr txBox="1"/>
            <p:nvPr/>
          </p:nvSpPr>
          <p:spPr>
            <a:xfrm>
              <a:off x="4965552" y="1736224"/>
              <a:ext cx="1759674" cy="307777"/>
            </a:xfrm>
            <a:prstGeom prst="rect">
              <a:avLst/>
            </a:prstGeom>
            <a:noFill/>
          </p:spPr>
          <p:txBody>
            <a:bodyPr wrap="square" rtlCol="0">
              <a:spAutoFit/>
            </a:bodyPr>
            <a:lstStyle/>
            <a:p>
              <a:r>
                <a:rPr lang="en-US" altLang="ko-KR" b="1" dirty="0" smtClean="0">
                  <a:solidFill>
                    <a:schemeClr val="bg2"/>
                  </a:solidFill>
                  <a:cs typeface="Arial" pitchFamily="34" charset="0"/>
                </a:rPr>
                <a:t>Estimating truths</a:t>
              </a:r>
              <a:endParaRPr lang="ko-KR" altLang="en-US" sz="1400" b="1" dirty="0">
                <a:solidFill>
                  <a:schemeClr val="bg2"/>
                </a:solidFill>
                <a:cs typeface="Arial" pitchFamily="34" charset="0"/>
              </a:endParaRPr>
            </a:p>
          </p:txBody>
        </p:sp>
      </p:grpSp>
      <p:sp>
        <p:nvSpPr>
          <p:cNvPr id="30" name="TextBox 29">
            <a:extLst>
              <a:ext uri="{FF2B5EF4-FFF2-40B4-BE49-F238E27FC236}">
                <a16:creationId xmlns:a16="http://schemas.microsoft.com/office/drawing/2014/main" id="{52AFB562-75D1-4675-8F51-87F164934CFF}"/>
              </a:ext>
            </a:extLst>
          </p:cNvPr>
          <p:cNvSpPr txBox="1"/>
          <p:nvPr/>
        </p:nvSpPr>
        <p:spPr>
          <a:xfrm>
            <a:off x="917014" y="4009044"/>
            <a:ext cx="1432966" cy="338554"/>
          </a:xfrm>
          <a:prstGeom prst="rect">
            <a:avLst/>
          </a:prstGeom>
          <a:noFill/>
        </p:spPr>
        <p:txBody>
          <a:bodyPr wrap="square" rtlCol="0">
            <a:spAutoFit/>
          </a:bodyPr>
          <a:lstStyle/>
          <a:p>
            <a:pPr algn="ctr"/>
            <a:r>
              <a:rPr lang="en-US" altLang="ko-KR" sz="1600" b="1" dirty="0" smtClean="0">
                <a:solidFill>
                  <a:schemeClr val="accent6"/>
                </a:solidFill>
                <a:cs typeface="Arial" pitchFamily="34" charset="0"/>
              </a:rPr>
              <a:t>Last lecture</a:t>
            </a:r>
            <a:endParaRPr lang="ko-KR" altLang="en-US" sz="1600" b="1" dirty="0">
              <a:solidFill>
                <a:schemeClr val="accent6"/>
              </a:solidFill>
              <a:cs typeface="Arial" pitchFamily="34" charset="0"/>
            </a:endParaRPr>
          </a:p>
        </p:txBody>
      </p:sp>
      <p:sp>
        <p:nvSpPr>
          <p:cNvPr id="31" name="TextBox 30">
            <a:extLst>
              <a:ext uri="{FF2B5EF4-FFF2-40B4-BE49-F238E27FC236}">
                <a16:creationId xmlns:a16="http://schemas.microsoft.com/office/drawing/2014/main" id="{1283BC2D-8C48-4ED9-B46E-AE674B3357D6}"/>
              </a:ext>
            </a:extLst>
          </p:cNvPr>
          <p:cNvSpPr txBox="1"/>
          <p:nvPr/>
        </p:nvSpPr>
        <p:spPr>
          <a:xfrm>
            <a:off x="4794671" y="4010519"/>
            <a:ext cx="1201157" cy="461665"/>
          </a:xfrm>
          <a:prstGeom prst="rect">
            <a:avLst/>
          </a:prstGeom>
          <a:noFill/>
        </p:spPr>
        <p:txBody>
          <a:bodyPr wrap="square" rtlCol="0">
            <a:spAutoFit/>
          </a:bodyPr>
          <a:lstStyle/>
          <a:p>
            <a:pPr algn="ctr"/>
            <a:r>
              <a:rPr lang="en-US" altLang="ko-KR" sz="2400" b="1" dirty="0" smtClean="0">
                <a:solidFill>
                  <a:schemeClr val="accent2"/>
                </a:solidFill>
                <a:cs typeface="Arial" pitchFamily="34" charset="0"/>
              </a:rPr>
              <a:t>Today</a:t>
            </a:r>
            <a:endParaRPr lang="ko-KR" altLang="en-US" sz="2400" b="1" dirty="0">
              <a:solidFill>
                <a:schemeClr val="accent2"/>
              </a:solidFill>
              <a:cs typeface="Arial" pitchFamily="34" charset="0"/>
            </a:endParaRPr>
          </a:p>
        </p:txBody>
      </p:sp>
      <p:sp>
        <p:nvSpPr>
          <p:cNvPr id="32" name="TextBox 31">
            <a:extLst>
              <a:ext uri="{FF2B5EF4-FFF2-40B4-BE49-F238E27FC236}">
                <a16:creationId xmlns:a16="http://schemas.microsoft.com/office/drawing/2014/main" id="{EDA36FFC-2AD0-41C2-9E17-E94FD92DD763}"/>
              </a:ext>
            </a:extLst>
          </p:cNvPr>
          <p:cNvSpPr txBox="1"/>
          <p:nvPr/>
        </p:nvSpPr>
        <p:spPr>
          <a:xfrm>
            <a:off x="8214755" y="4009044"/>
            <a:ext cx="1947310" cy="461665"/>
          </a:xfrm>
          <a:prstGeom prst="rect">
            <a:avLst/>
          </a:prstGeom>
          <a:noFill/>
        </p:spPr>
        <p:txBody>
          <a:bodyPr wrap="square" rtlCol="0">
            <a:spAutoFit/>
          </a:bodyPr>
          <a:lstStyle/>
          <a:p>
            <a:pPr algn="ctr"/>
            <a:r>
              <a:rPr lang="en-US" altLang="ko-KR" sz="2400" b="1" dirty="0" smtClean="0">
                <a:solidFill>
                  <a:schemeClr val="accent4"/>
                </a:solidFill>
                <a:cs typeface="Arial" pitchFamily="34" charset="0"/>
              </a:rPr>
              <a:t>Tomorrow</a:t>
            </a:r>
            <a:endParaRPr lang="ko-KR" altLang="en-US" sz="2400" b="1" dirty="0">
              <a:solidFill>
                <a:schemeClr val="accent4"/>
              </a:solidFill>
              <a:cs typeface="Arial" pitchFamily="34" charset="0"/>
            </a:endParaRPr>
          </a:p>
        </p:txBody>
      </p:sp>
      <p:sp>
        <p:nvSpPr>
          <p:cNvPr id="33" name="TextBox 32">
            <a:extLst>
              <a:ext uri="{FF2B5EF4-FFF2-40B4-BE49-F238E27FC236}">
                <a16:creationId xmlns:a16="http://schemas.microsoft.com/office/drawing/2014/main" id="{3DF32964-3B74-4CB3-A19E-9766EFD6214A}"/>
              </a:ext>
            </a:extLst>
          </p:cNvPr>
          <p:cNvSpPr txBox="1"/>
          <p:nvPr/>
        </p:nvSpPr>
        <p:spPr>
          <a:xfrm>
            <a:off x="2791141" y="3247273"/>
            <a:ext cx="1543193" cy="338554"/>
          </a:xfrm>
          <a:prstGeom prst="rect">
            <a:avLst/>
          </a:prstGeom>
          <a:noFill/>
        </p:spPr>
        <p:txBody>
          <a:bodyPr wrap="square" rtlCol="0">
            <a:spAutoFit/>
          </a:bodyPr>
          <a:lstStyle/>
          <a:p>
            <a:pPr algn="ctr"/>
            <a:r>
              <a:rPr lang="en-US" altLang="ko-KR" sz="1600" b="1" dirty="0" smtClean="0">
                <a:solidFill>
                  <a:schemeClr val="accent1"/>
                </a:solidFill>
                <a:cs typeface="Arial" pitchFamily="34" charset="0"/>
              </a:rPr>
              <a:t>Last lecture</a:t>
            </a:r>
            <a:endParaRPr lang="ko-KR" altLang="en-US" sz="1600" b="1" dirty="0">
              <a:solidFill>
                <a:schemeClr val="accent1"/>
              </a:solidFill>
              <a:cs typeface="Arial" pitchFamily="34" charset="0"/>
            </a:endParaRPr>
          </a:p>
        </p:txBody>
      </p:sp>
      <p:sp>
        <p:nvSpPr>
          <p:cNvPr id="34" name="TextBox 33">
            <a:extLst>
              <a:ext uri="{FF2B5EF4-FFF2-40B4-BE49-F238E27FC236}">
                <a16:creationId xmlns:a16="http://schemas.microsoft.com/office/drawing/2014/main" id="{50F80773-CC10-4F27-85E7-48019C93213A}"/>
              </a:ext>
            </a:extLst>
          </p:cNvPr>
          <p:cNvSpPr txBox="1"/>
          <p:nvPr/>
        </p:nvSpPr>
        <p:spPr>
          <a:xfrm>
            <a:off x="6675547" y="3090517"/>
            <a:ext cx="1201157" cy="461665"/>
          </a:xfrm>
          <a:prstGeom prst="rect">
            <a:avLst/>
          </a:prstGeom>
          <a:noFill/>
        </p:spPr>
        <p:txBody>
          <a:bodyPr wrap="square" rtlCol="0">
            <a:spAutoFit/>
          </a:bodyPr>
          <a:lstStyle/>
          <a:p>
            <a:pPr algn="ctr"/>
            <a:r>
              <a:rPr lang="en-US" altLang="ko-KR" sz="2400" b="1" dirty="0" smtClean="0">
                <a:solidFill>
                  <a:schemeClr val="bg2"/>
                </a:solidFill>
                <a:cs typeface="Arial" pitchFamily="34" charset="0"/>
              </a:rPr>
              <a:t>Today</a:t>
            </a:r>
            <a:endParaRPr lang="ko-KR" altLang="en-US" sz="2400" b="1" dirty="0">
              <a:solidFill>
                <a:schemeClr val="bg2"/>
              </a:solidFill>
              <a:cs typeface="Arial" pitchFamily="34" charset="0"/>
            </a:endParaRPr>
          </a:p>
        </p:txBody>
      </p:sp>
      <p:sp>
        <p:nvSpPr>
          <p:cNvPr id="35" name="Oval 34">
            <a:extLst>
              <a:ext uri="{FF2B5EF4-FFF2-40B4-BE49-F238E27FC236}">
                <a16:creationId xmlns:a16="http://schemas.microsoft.com/office/drawing/2014/main" id="{DEB71D23-B4E6-45B0-9945-5F6B9F072D6D}"/>
              </a:ext>
            </a:extLst>
          </p:cNvPr>
          <p:cNvSpPr/>
          <p:nvPr/>
        </p:nvSpPr>
        <p:spPr>
          <a:xfrm>
            <a:off x="873580"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Oval 35">
            <a:extLst>
              <a:ext uri="{FF2B5EF4-FFF2-40B4-BE49-F238E27FC236}">
                <a16:creationId xmlns:a16="http://schemas.microsoft.com/office/drawing/2014/main" id="{8EA58675-CB41-4AC9-9A98-4ECD2F0FB6D1}"/>
              </a:ext>
            </a:extLst>
          </p:cNvPr>
          <p:cNvSpPr/>
          <p:nvPr/>
        </p:nvSpPr>
        <p:spPr>
          <a:xfrm>
            <a:off x="1161561"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Oval 36">
            <a:extLst>
              <a:ext uri="{FF2B5EF4-FFF2-40B4-BE49-F238E27FC236}">
                <a16:creationId xmlns:a16="http://schemas.microsoft.com/office/drawing/2014/main" id="{0082158D-5DB0-4DE4-8311-E3DE40B6B413}"/>
              </a:ext>
            </a:extLst>
          </p:cNvPr>
          <p:cNvSpPr/>
          <p:nvPr/>
        </p:nvSpPr>
        <p:spPr>
          <a:xfrm>
            <a:off x="1889923"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8" name="Oval 37">
            <a:extLst>
              <a:ext uri="{FF2B5EF4-FFF2-40B4-BE49-F238E27FC236}">
                <a16:creationId xmlns:a16="http://schemas.microsoft.com/office/drawing/2014/main" id="{03B6FAA2-4CD5-4356-9C65-EA5D5C5272C3}"/>
              </a:ext>
            </a:extLst>
          </p:cNvPr>
          <p:cNvSpPr/>
          <p:nvPr/>
        </p:nvSpPr>
        <p:spPr>
          <a:xfrm>
            <a:off x="2465885"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Oval 38">
            <a:extLst>
              <a:ext uri="{FF2B5EF4-FFF2-40B4-BE49-F238E27FC236}">
                <a16:creationId xmlns:a16="http://schemas.microsoft.com/office/drawing/2014/main" id="{8CBD2F5F-261B-461F-B2BD-8430745D85D6}"/>
              </a:ext>
            </a:extLst>
          </p:cNvPr>
          <p:cNvSpPr/>
          <p:nvPr/>
        </p:nvSpPr>
        <p:spPr>
          <a:xfrm>
            <a:off x="2753866"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Oval 39">
            <a:extLst>
              <a:ext uri="{FF2B5EF4-FFF2-40B4-BE49-F238E27FC236}">
                <a16:creationId xmlns:a16="http://schemas.microsoft.com/office/drawing/2014/main" id="{C44CE4FC-0653-4E82-B8A5-22D89F5F3A7E}"/>
              </a:ext>
            </a:extLst>
          </p:cNvPr>
          <p:cNvSpPr/>
          <p:nvPr/>
        </p:nvSpPr>
        <p:spPr>
          <a:xfrm>
            <a:off x="3041847"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1" name="Oval 40">
            <a:extLst>
              <a:ext uri="{FF2B5EF4-FFF2-40B4-BE49-F238E27FC236}">
                <a16:creationId xmlns:a16="http://schemas.microsoft.com/office/drawing/2014/main" id="{37828ABC-C152-4DAF-8544-29535DF19633}"/>
              </a:ext>
            </a:extLst>
          </p:cNvPr>
          <p:cNvSpPr/>
          <p:nvPr/>
        </p:nvSpPr>
        <p:spPr>
          <a:xfrm>
            <a:off x="3770209"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Oval 41">
            <a:extLst>
              <a:ext uri="{FF2B5EF4-FFF2-40B4-BE49-F238E27FC236}">
                <a16:creationId xmlns:a16="http://schemas.microsoft.com/office/drawing/2014/main" id="{7441461B-918E-4896-9518-C733E8820520}"/>
              </a:ext>
            </a:extLst>
          </p:cNvPr>
          <p:cNvSpPr/>
          <p:nvPr/>
        </p:nvSpPr>
        <p:spPr>
          <a:xfrm>
            <a:off x="4346171"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3" name="Oval 42">
            <a:extLst>
              <a:ext uri="{FF2B5EF4-FFF2-40B4-BE49-F238E27FC236}">
                <a16:creationId xmlns:a16="http://schemas.microsoft.com/office/drawing/2014/main" id="{926F9238-4466-4792-ACE0-86B78290D7F0}"/>
              </a:ext>
            </a:extLst>
          </p:cNvPr>
          <p:cNvSpPr/>
          <p:nvPr/>
        </p:nvSpPr>
        <p:spPr>
          <a:xfrm>
            <a:off x="4634152"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4" name="Oval 43">
            <a:extLst>
              <a:ext uri="{FF2B5EF4-FFF2-40B4-BE49-F238E27FC236}">
                <a16:creationId xmlns:a16="http://schemas.microsoft.com/office/drawing/2014/main" id="{122B8148-0EAC-48EA-9174-B78C9AFE0CF9}"/>
              </a:ext>
            </a:extLst>
          </p:cNvPr>
          <p:cNvSpPr/>
          <p:nvPr/>
        </p:nvSpPr>
        <p:spPr>
          <a:xfrm>
            <a:off x="4922133"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5" name="Oval 44">
            <a:extLst>
              <a:ext uri="{FF2B5EF4-FFF2-40B4-BE49-F238E27FC236}">
                <a16:creationId xmlns:a16="http://schemas.microsoft.com/office/drawing/2014/main" id="{D7745288-1EDB-4193-A9F4-4AF811A7CD50}"/>
              </a:ext>
            </a:extLst>
          </p:cNvPr>
          <p:cNvSpPr/>
          <p:nvPr/>
        </p:nvSpPr>
        <p:spPr>
          <a:xfrm>
            <a:off x="5650495"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6" name="Oval 45">
            <a:extLst>
              <a:ext uri="{FF2B5EF4-FFF2-40B4-BE49-F238E27FC236}">
                <a16:creationId xmlns:a16="http://schemas.microsoft.com/office/drawing/2014/main" id="{ADBA5280-DC6C-4ED4-812C-3CBD52F08D58}"/>
              </a:ext>
            </a:extLst>
          </p:cNvPr>
          <p:cNvSpPr/>
          <p:nvPr/>
        </p:nvSpPr>
        <p:spPr>
          <a:xfrm>
            <a:off x="6226457"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7" name="Oval 46">
            <a:extLst>
              <a:ext uri="{FF2B5EF4-FFF2-40B4-BE49-F238E27FC236}">
                <a16:creationId xmlns:a16="http://schemas.microsoft.com/office/drawing/2014/main" id="{C0B0CA40-DB02-4584-A2DD-B7D68C56429D}"/>
              </a:ext>
            </a:extLst>
          </p:cNvPr>
          <p:cNvSpPr/>
          <p:nvPr/>
        </p:nvSpPr>
        <p:spPr>
          <a:xfrm>
            <a:off x="6514438"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9" name="Oval 48">
            <a:extLst>
              <a:ext uri="{FF2B5EF4-FFF2-40B4-BE49-F238E27FC236}">
                <a16:creationId xmlns:a16="http://schemas.microsoft.com/office/drawing/2014/main" id="{818F1F42-4B48-4EC9-A6DB-203301CAD184}"/>
              </a:ext>
            </a:extLst>
          </p:cNvPr>
          <p:cNvSpPr/>
          <p:nvPr/>
        </p:nvSpPr>
        <p:spPr>
          <a:xfrm>
            <a:off x="6802419"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0" name="Oval 49">
            <a:extLst>
              <a:ext uri="{FF2B5EF4-FFF2-40B4-BE49-F238E27FC236}">
                <a16:creationId xmlns:a16="http://schemas.microsoft.com/office/drawing/2014/main" id="{8184ABAD-989E-4955-A846-2D230490DE24}"/>
              </a:ext>
            </a:extLst>
          </p:cNvPr>
          <p:cNvSpPr/>
          <p:nvPr/>
        </p:nvSpPr>
        <p:spPr>
          <a:xfrm>
            <a:off x="7530781"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Oval 50">
            <a:extLst>
              <a:ext uri="{FF2B5EF4-FFF2-40B4-BE49-F238E27FC236}">
                <a16:creationId xmlns:a16="http://schemas.microsoft.com/office/drawing/2014/main" id="{9AFC2582-DDFD-4D0F-BB66-43E4BE93F8CD}"/>
              </a:ext>
            </a:extLst>
          </p:cNvPr>
          <p:cNvSpPr/>
          <p:nvPr/>
        </p:nvSpPr>
        <p:spPr>
          <a:xfrm>
            <a:off x="8106743"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3" name="Oval 52">
            <a:extLst>
              <a:ext uri="{FF2B5EF4-FFF2-40B4-BE49-F238E27FC236}">
                <a16:creationId xmlns:a16="http://schemas.microsoft.com/office/drawing/2014/main" id="{506A76DB-1033-47D7-B933-BE2A92ED6433}"/>
              </a:ext>
            </a:extLst>
          </p:cNvPr>
          <p:cNvSpPr/>
          <p:nvPr/>
        </p:nvSpPr>
        <p:spPr>
          <a:xfrm>
            <a:off x="8394724"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4" name="Oval 53">
            <a:extLst>
              <a:ext uri="{FF2B5EF4-FFF2-40B4-BE49-F238E27FC236}">
                <a16:creationId xmlns:a16="http://schemas.microsoft.com/office/drawing/2014/main" id="{A9BE0D2E-E5B7-4072-B311-C08D8764E7B7}"/>
              </a:ext>
            </a:extLst>
          </p:cNvPr>
          <p:cNvSpPr/>
          <p:nvPr/>
        </p:nvSpPr>
        <p:spPr>
          <a:xfrm>
            <a:off x="8682705"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5" name="Oval 54">
            <a:extLst>
              <a:ext uri="{FF2B5EF4-FFF2-40B4-BE49-F238E27FC236}">
                <a16:creationId xmlns:a16="http://schemas.microsoft.com/office/drawing/2014/main" id="{A323EC93-059A-4536-96EC-584B0DF7F397}"/>
              </a:ext>
            </a:extLst>
          </p:cNvPr>
          <p:cNvSpPr/>
          <p:nvPr/>
        </p:nvSpPr>
        <p:spPr>
          <a:xfrm>
            <a:off x="9411067"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56" name="Group 55">
            <a:extLst>
              <a:ext uri="{FF2B5EF4-FFF2-40B4-BE49-F238E27FC236}">
                <a16:creationId xmlns:a16="http://schemas.microsoft.com/office/drawing/2014/main" id="{2D7ECC3D-71E0-4603-83D6-3968459BEC8A}"/>
              </a:ext>
            </a:extLst>
          </p:cNvPr>
          <p:cNvGrpSpPr/>
          <p:nvPr/>
        </p:nvGrpSpPr>
        <p:grpSpPr>
          <a:xfrm>
            <a:off x="10573979" y="3522237"/>
            <a:ext cx="691486" cy="550376"/>
            <a:chOff x="6546734" y="4469326"/>
            <a:chExt cx="691486" cy="550376"/>
          </a:xfrm>
          <a:solidFill>
            <a:schemeClr val="bg1">
              <a:lumMod val="75000"/>
            </a:schemeClr>
          </a:solidFill>
        </p:grpSpPr>
        <p:sp>
          <p:nvSpPr>
            <p:cNvPr id="57" name="Rounded Rectangle 25">
              <a:extLst>
                <a:ext uri="{FF2B5EF4-FFF2-40B4-BE49-F238E27FC236}">
                  <a16:creationId xmlns:a16="http://schemas.microsoft.com/office/drawing/2014/main" id="{D580E6C4-0DBA-4388-9C86-EACB48AF910A}"/>
                </a:ext>
              </a:extLst>
            </p:cNvPr>
            <p:cNvSpPr/>
            <p:nvPr/>
          </p:nvSpPr>
          <p:spPr>
            <a:xfrm rot="2624939">
              <a:off x="6546734" y="4469326"/>
              <a:ext cx="682842"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8" name="Rounded Rectangle 26">
              <a:extLst>
                <a:ext uri="{FF2B5EF4-FFF2-40B4-BE49-F238E27FC236}">
                  <a16:creationId xmlns:a16="http://schemas.microsoft.com/office/drawing/2014/main" id="{80DD10D7-2571-481F-817E-EBDE90C29472}"/>
                </a:ext>
              </a:extLst>
            </p:cNvPr>
            <p:cNvSpPr/>
            <p:nvPr/>
          </p:nvSpPr>
          <p:spPr>
            <a:xfrm rot="18900000">
              <a:off x="6555378" y="4839702"/>
              <a:ext cx="682842"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59" name="Oval 58">
            <a:extLst>
              <a:ext uri="{FF2B5EF4-FFF2-40B4-BE49-F238E27FC236}">
                <a16:creationId xmlns:a16="http://schemas.microsoft.com/office/drawing/2014/main" id="{85B2E32B-813D-4BDA-8F85-10DF86C912CA}"/>
              </a:ext>
            </a:extLst>
          </p:cNvPr>
          <p:cNvSpPr/>
          <p:nvPr/>
        </p:nvSpPr>
        <p:spPr>
          <a:xfrm>
            <a:off x="1449542" y="3610520"/>
            <a:ext cx="368424" cy="3684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0" name="Oval 59">
            <a:extLst>
              <a:ext uri="{FF2B5EF4-FFF2-40B4-BE49-F238E27FC236}">
                <a16:creationId xmlns:a16="http://schemas.microsoft.com/office/drawing/2014/main" id="{9D4F43D4-B64F-4858-B1C9-B7A5FA9012F8}"/>
              </a:ext>
            </a:extLst>
          </p:cNvPr>
          <p:cNvSpPr/>
          <p:nvPr/>
        </p:nvSpPr>
        <p:spPr>
          <a:xfrm>
            <a:off x="3329828" y="3610520"/>
            <a:ext cx="368424" cy="3684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1" name="Oval 60">
            <a:extLst>
              <a:ext uri="{FF2B5EF4-FFF2-40B4-BE49-F238E27FC236}">
                <a16:creationId xmlns:a16="http://schemas.microsoft.com/office/drawing/2014/main" id="{820B2741-9553-4AA3-827E-6B77CC1D3231}"/>
              </a:ext>
            </a:extLst>
          </p:cNvPr>
          <p:cNvSpPr/>
          <p:nvPr/>
        </p:nvSpPr>
        <p:spPr>
          <a:xfrm>
            <a:off x="5210114" y="3610520"/>
            <a:ext cx="368424" cy="3684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2" name="Oval 61">
            <a:extLst>
              <a:ext uri="{FF2B5EF4-FFF2-40B4-BE49-F238E27FC236}">
                <a16:creationId xmlns:a16="http://schemas.microsoft.com/office/drawing/2014/main" id="{957F537E-6F9F-40EA-BDC8-317312C02EB0}"/>
              </a:ext>
            </a:extLst>
          </p:cNvPr>
          <p:cNvSpPr/>
          <p:nvPr/>
        </p:nvSpPr>
        <p:spPr>
          <a:xfrm>
            <a:off x="7090400" y="3610520"/>
            <a:ext cx="368424" cy="368424"/>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3" name="Oval 62">
            <a:extLst>
              <a:ext uri="{FF2B5EF4-FFF2-40B4-BE49-F238E27FC236}">
                <a16:creationId xmlns:a16="http://schemas.microsoft.com/office/drawing/2014/main" id="{0F777C9C-A09A-413D-B6B5-1A9B87F6AA8A}"/>
              </a:ext>
            </a:extLst>
          </p:cNvPr>
          <p:cNvSpPr/>
          <p:nvPr/>
        </p:nvSpPr>
        <p:spPr>
          <a:xfrm>
            <a:off x="8970686" y="3610520"/>
            <a:ext cx="368424" cy="3684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4" name="Oval 63">
            <a:extLst>
              <a:ext uri="{FF2B5EF4-FFF2-40B4-BE49-F238E27FC236}">
                <a16:creationId xmlns:a16="http://schemas.microsoft.com/office/drawing/2014/main" id="{CEF14C23-0CFE-49A0-978F-34D7B319D3E4}"/>
              </a:ext>
            </a:extLst>
          </p:cNvPr>
          <p:cNvSpPr/>
          <p:nvPr/>
        </p:nvSpPr>
        <p:spPr>
          <a:xfrm>
            <a:off x="9987029"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5" name="Oval 64">
            <a:extLst>
              <a:ext uri="{FF2B5EF4-FFF2-40B4-BE49-F238E27FC236}">
                <a16:creationId xmlns:a16="http://schemas.microsoft.com/office/drawing/2014/main" id="{9489F9C0-F42A-4831-9C0C-4D981F14B69B}"/>
              </a:ext>
            </a:extLst>
          </p:cNvPr>
          <p:cNvSpPr/>
          <p:nvPr/>
        </p:nvSpPr>
        <p:spPr>
          <a:xfrm>
            <a:off x="10275010"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6" name="Oval 65">
            <a:extLst>
              <a:ext uri="{FF2B5EF4-FFF2-40B4-BE49-F238E27FC236}">
                <a16:creationId xmlns:a16="http://schemas.microsoft.com/office/drawing/2014/main" id="{1A6BA5B4-03C5-42CB-B056-5091BB9478D5}"/>
              </a:ext>
            </a:extLst>
          </p:cNvPr>
          <p:cNvSpPr/>
          <p:nvPr/>
        </p:nvSpPr>
        <p:spPr>
          <a:xfrm>
            <a:off x="10562985"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7" name="Oval 5">
            <a:extLst>
              <a:ext uri="{FF2B5EF4-FFF2-40B4-BE49-F238E27FC236}">
                <a16:creationId xmlns:a16="http://schemas.microsoft.com/office/drawing/2014/main" id="{AC04D5F6-6E0C-4E4B-9432-0ACF62217DA6}"/>
              </a:ext>
            </a:extLst>
          </p:cNvPr>
          <p:cNvSpPr/>
          <p:nvPr/>
        </p:nvSpPr>
        <p:spPr>
          <a:xfrm>
            <a:off x="2177904"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8" name="Oval 9">
            <a:extLst>
              <a:ext uri="{FF2B5EF4-FFF2-40B4-BE49-F238E27FC236}">
                <a16:creationId xmlns:a16="http://schemas.microsoft.com/office/drawing/2014/main" id="{B003BB90-A2DD-4334-B4F7-A8C9A2C630D8}"/>
              </a:ext>
            </a:extLst>
          </p:cNvPr>
          <p:cNvSpPr/>
          <p:nvPr/>
        </p:nvSpPr>
        <p:spPr>
          <a:xfrm>
            <a:off x="4058190"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9" name="Oval 13">
            <a:extLst>
              <a:ext uri="{FF2B5EF4-FFF2-40B4-BE49-F238E27FC236}">
                <a16:creationId xmlns:a16="http://schemas.microsoft.com/office/drawing/2014/main" id="{A27C0458-0064-4D3D-AE5D-5AC88D3755EA}"/>
              </a:ext>
            </a:extLst>
          </p:cNvPr>
          <p:cNvSpPr/>
          <p:nvPr/>
        </p:nvSpPr>
        <p:spPr>
          <a:xfrm>
            <a:off x="5938476"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0" name="Oval 17">
            <a:extLst>
              <a:ext uri="{FF2B5EF4-FFF2-40B4-BE49-F238E27FC236}">
                <a16:creationId xmlns:a16="http://schemas.microsoft.com/office/drawing/2014/main" id="{7A42856E-ED29-4B24-A475-1B3977DB2AA2}"/>
              </a:ext>
            </a:extLst>
          </p:cNvPr>
          <p:cNvSpPr/>
          <p:nvPr/>
        </p:nvSpPr>
        <p:spPr>
          <a:xfrm>
            <a:off x="7818762"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1" name="Oval 21">
            <a:extLst>
              <a:ext uri="{FF2B5EF4-FFF2-40B4-BE49-F238E27FC236}">
                <a16:creationId xmlns:a16="http://schemas.microsoft.com/office/drawing/2014/main" id="{39B73791-54AF-4B2C-BA71-7F6BB320543A}"/>
              </a:ext>
            </a:extLst>
          </p:cNvPr>
          <p:cNvSpPr/>
          <p:nvPr/>
        </p:nvSpPr>
        <p:spPr>
          <a:xfrm>
            <a:off x="9699048" y="3686720"/>
            <a:ext cx="216024" cy="2160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34287154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610" y="900989"/>
            <a:ext cx="9419390" cy="5369051"/>
          </a:xfrm>
          <a:prstGeom prst="rect">
            <a:avLst/>
          </a:prstGeom>
        </p:spPr>
      </p:pic>
      <p:sp>
        <p:nvSpPr>
          <p:cNvPr id="12"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BUILDING COMPETITIVE ADVANTAGES</a:t>
            </a:r>
            <a:br>
              <a:rPr lang="it-IT" sz="2800" dirty="0" smtClean="0"/>
            </a:br>
            <a:r>
              <a:rPr lang="it-IT" sz="2200" dirty="0" smtClean="0">
                <a:solidFill>
                  <a:schemeClr val="tx2">
                    <a:lumMod val="50000"/>
                  </a:schemeClr>
                </a:solidFill>
              </a:rPr>
              <a:t>United States</a:t>
            </a:r>
            <a:endParaRPr sz="2200" dirty="0">
              <a:solidFill>
                <a:schemeClr val="tx2">
                  <a:lumMod val="50000"/>
                </a:schemeClr>
              </a:solidFill>
            </a:endParaRPr>
          </a:p>
        </p:txBody>
      </p:sp>
    </p:spTree>
    <p:extLst>
      <p:ext uri="{BB962C8B-B14F-4D97-AF65-F5344CB8AC3E}">
        <p14:creationId xmlns:p14="http://schemas.microsoft.com/office/powerpoint/2010/main" val="4152152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BUILDING COMPETITIVE ADVANTAGES</a:t>
            </a:r>
            <a:br>
              <a:rPr lang="it-IT" sz="2800" dirty="0" smtClean="0"/>
            </a:br>
            <a:r>
              <a:rPr lang="it-IT" sz="2200" dirty="0" smtClean="0">
                <a:solidFill>
                  <a:schemeClr val="tx2">
                    <a:lumMod val="50000"/>
                  </a:schemeClr>
                </a:solidFill>
              </a:rPr>
              <a:t>United Kingdom</a:t>
            </a:r>
            <a:endParaRPr sz="2200" dirty="0">
              <a:solidFill>
                <a:schemeClr val="tx2">
                  <a:lumMod val="5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593073"/>
            <a:ext cx="10058400" cy="5733287"/>
          </a:xfrm>
          <a:prstGeom prst="rect">
            <a:avLst/>
          </a:prstGeom>
        </p:spPr>
      </p:pic>
    </p:spTree>
    <p:extLst>
      <p:ext uri="{BB962C8B-B14F-4D97-AF65-F5344CB8AC3E}">
        <p14:creationId xmlns:p14="http://schemas.microsoft.com/office/powerpoint/2010/main" val="5889467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BUILDING COMPETITIVE ADVANTAGES</a:t>
            </a:r>
            <a:br>
              <a:rPr lang="it-IT" sz="2800" dirty="0" smtClean="0"/>
            </a:br>
            <a:r>
              <a:rPr lang="it-IT" sz="2200" dirty="0" smtClean="0">
                <a:solidFill>
                  <a:schemeClr val="tx2">
                    <a:lumMod val="50000"/>
                  </a:schemeClr>
                </a:solidFill>
              </a:rPr>
              <a:t>European Union</a:t>
            </a:r>
            <a:endParaRPr sz="2200" dirty="0">
              <a:solidFill>
                <a:schemeClr val="tx2">
                  <a:lumMod val="50000"/>
                </a:schemeClr>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593073"/>
            <a:ext cx="10058400" cy="5733287"/>
          </a:xfrm>
          <a:prstGeom prst="rect">
            <a:avLst/>
          </a:prstGeom>
        </p:spPr>
      </p:pic>
    </p:spTree>
    <p:extLst>
      <p:ext uri="{BB962C8B-B14F-4D97-AF65-F5344CB8AC3E}">
        <p14:creationId xmlns:p14="http://schemas.microsoft.com/office/powerpoint/2010/main" val="26499729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BUILDING COMPETITIVE ADVANTAGES</a:t>
            </a:r>
            <a:br>
              <a:rPr lang="it-IT" sz="2800" dirty="0" smtClean="0"/>
            </a:br>
            <a:r>
              <a:rPr lang="it-IT" sz="2200" dirty="0" smtClean="0">
                <a:solidFill>
                  <a:schemeClr val="tx2">
                    <a:lumMod val="50000"/>
                  </a:schemeClr>
                </a:solidFill>
              </a:rPr>
              <a:t>China</a:t>
            </a:r>
            <a:endParaRPr sz="2200" dirty="0">
              <a:solidFill>
                <a:schemeClr val="tx2">
                  <a:lumMod val="5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593073"/>
            <a:ext cx="10058400" cy="5733287"/>
          </a:xfrm>
          <a:prstGeom prst="rect">
            <a:avLst/>
          </a:prstGeom>
        </p:spPr>
      </p:pic>
    </p:spTree>
    <p:extLst>
      <p:ext uri="{BB962C8B-B14F-4D97-AF65-F5344CB8AC3E}">
        <p14:creationId xmlns:p14="http://schemas.microsoft.com/office/powerpoint/2010/main" val="32539261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BUILDING COMPETITIVE ADVANTAGES</a:t>
            </a:r>
            <a:br>
              <a:rPr lang="it-IT" sz="2800" dirty="0" smtClean="0"/>
            </a:br>
            <a:r>
              <a:rPr lang="it-IT" sz="2200" dirty="0" smtClean="0">
                <a:solidFill>
                  <a:schemeClr val="tx2">
                    <a:lumMod val="50000"/>
                  </a:schemeClr>
                </a:solidFill>
              </a:rPr>
              <a:t>United Arab Emirates</a:t>
            </a:r>
            <a:endParaRPr sz="2200" dirty="0">
              <a:solidFill>
                <a:schemeClr val="tx2">
                  <a:lumMod val="50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842" y="593073"/>
            <a:ext cx="10058400" cy="5733287"/>
          </a:xfrm>
          <a:prstGeom prst="rect">
            <a:avLst/>
          </a:prstGeom>
        </p:spPr>
      </p:pic>
    </p:spTree>
    <p:extLst>
      <p:ext uri="{BB962C8B-B14F-4D97-AF65-F5344CB8AC3E}">
        <p14:creationId xmlns:p14="http://schemas.microsoft.com/office/powerpoint/2010/main" val="208368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BUILDING COMPETITIVE ADVANTAGES</a:t>
            </a:r>
            <a:br>
              <a:rPr lang="it-IT" sz="2800" dirty="0" smtClean="0"/>
            </a:br>
            <a:r>
              <a:rPr lang="it-IT" sz="2200" dirty="0" smtClean="0">
                <a:solidFill>
                  <a:schemeClr val="tx2">
                    <a:lumMod val="50000"/>
                  </a:schemeClr>
                </a:solidFill>
              </a:rPr>
              <a:t>United Arab Emirates</a:t>
            </a:r>
            <a:endParaRPr sz="2200" dirty="0">
              <a:solidFill>
                <a:schemeClr val="tx2">
                  <a:lumMod val="50000"/>
                </a:schemeClr>
              </a:solidFill>
            </a:endParaRPr>
          </a:p>
        </p:txBody>
      </p:sp>
      <p:pic>
        <p:nvPicPr>
          <p:cNvPr id="4" name="Picture 3"/>
          <p:cNvPicPr>
            <a:picLocks noChangeAspect="1"/>
          </p:cNvPicPr>
          <p:nvPr/>
        </p:nvPicPr>
        <p:blipFill rotWithShape="1">
          <a:blip r:embed="rId4"/>
          <a:srcRect l="17639" t="15309" r="25487" b="40371"/>
          <a:stretch/>
        </p:blipFill>
        <p:spPr>
          <a:xfrm>
            <a:off x="3610736" y="1356786"/>
            <a:ext cx="8493906" cy="3723214"/>
          </a:xfrm>
          <a:prstGeom prst="rect">
            <a:avLst/>
          </a:prstGeom>
        </p:spPr>
      </p:pic>
      <p:sp>
        <p:nvSpPr>
          <p:cNvPr id="13" name="Rectangle 12"/>
          <p:cNvSpPr/>
          <p:nvPr/>
        </p:nvSpPr>
        <p:spPr>
          <a:xfrm>
            <a:off x="203103" y="2248897"/>
            <a:ext cx="3000478" cy="2554545"/>
          </a:xfrm>
          <a:prstGeom prst="rect">
            <a:avLst/>
          </a:prstGeom>
        </p:spPr>
        <p:txBody>
          <a:bodyPr wrap="square">
            <a:spAutoFit/>
          </a:bodyPr>
          <a:lstStyle/>
          <a:p>
            <a:r>
              <a:rPr lang="en-US" sz="2000" i="1" dirty="0" smtClean="0">
                <a:solidFill>
                  <a:schemeClr val="tx1"/>
                </a:solidFill>
                <a:latin typeface="Lato Light"/>
              </a:rPr>
              <a:t>The UAE invest 1/10 of the US in VC for AI. </a:t>
            </a:r>
          </a:p>
          <a:p>
            <a:endParaRPr lang="en-US" sz="2000" i="1" dirty="0">
              <a:solidFill>
                <a:schemeClr val="tx1"/>
              </a:solidFill>
              <a:latin typeface="Lato Light"/>
            </a:endParaRPr>
          </a:p>
          <a:p>
            <a:r>
              <a:rPr lang="en-US" sz="2000" i="1" dirty="0" smtClean="0">
                <a:solidFill>
                  <a:schemeClr val="tx1"/>
                </a:solidFill>
                <a:latin typeface="Lato Light"/>
              </a:rPr>
              <a:t>However, the second most important industry is IT infrastructure and UAE is highly involved in the critical mineral business</a:t>
            </a:r>
            <a:endParaRPr lang="en-US" sz="2000" i="1" dirty="0">
              <a:solidFill>
                <a:schemeClr val="tx1"/>
              </a:solidFill>
              <a:latin typeface="Lato Light"/>
            </a:endParaRPr>
          </a:p>
        </p:txBody>
      </p:sp>
      <p:sp>
        <p:nvSpPr>
          <p:cNvPr id="5" name="Rectangle 4"/>
          <p:cNvSpPr/>
          <p:nvPr/>
        </p:nvSpPr>
        <p:spPr>
          <a:xfrm>
            <a:off x="5689731" y="5267354"/>
            <a:ext cx="6096000" cy="738664"/>
          </a:xfrm>
          <a:prstGeom prst="rect">
            <a:avLst/>
          </a:prstGeom>
          <a:solidFill>
            <a:schemeClr val="accent1"/>
          </a:solidFill>
        </p:spPr>
        <p:txBody>
          <a:bodyPr>
            <a:spAutoFit/>
          </a:bodyPr>
          <a:lstStyle/>
          <a:p>
            <a:pPr algn="ctr"/>
            <a:r>
              <a:rPr lang="en-US" dirty="0">
                <a:solidFill>
                  <a:schemeClr val="bg1"/>
                </a:solidFill>
                <a:latin typeface="GuardianTextEgyptian"/>
              </a:rPr>
              <a:t>To put Altman’s aspirations in context, the sum he’s seeking to raise is just under a third of US </a:t>
            </a:r>
            <a:r>
              <a:rPr lang="en-US" dirty="0" smtClean="0">
                <a:solidFill>
                  <a:schemeClr val="bg1"/>
                </a:solidFill>
                <a:latin typeface="GuardianTextEgyptian"/>
              </a:rPr>
              <a:t>GDP. On a historical perspective, </a:t>
            </a:r>
            <a:r>
              <a:rPr lang="en-US" dirty="0">
                <a:solidFill>
                  <a:schemeClr val="bg1"/>
                </a:solidFill>
              </a:rPr>
              <a:t>it’s $3tn more than the $4tn (adjusted for inflation) that the US spent on the second world war.</a:t>
            </a:r>
            <a:endParaRPr lang="sv-SE" dirty="0">
              <a:solidFill>
                <a:schemeClr val="bg1"/>
              </a:solidFill>
            </a:endParaRPr>
          </a:p>
        </p:txBody>
      </p:sp>
      <p:cxnSp>
        <p:nvCxnSpPr>
          <p:cNvPr id="7" name="Curved Connector 6"/>
          <p:cNvCxnSpPr>
            <a:endCxn id="5" idx="0"/>
          </p:cNvCxnSpPr>
          <p:nvPr/>
        </p:nvCxnSpPr>
        <p:spPr>
          <a:xfrm>
            <a:off x="6718300" y="4197422"/>
            <a:ext cx="2019431" cy="106993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84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PAY ATTENTION TO THE MAN BEHIND THE CURTAIN!</a:t>
            </a:r>
            <a:br>
              <a:rPr lang="it-IT" sz="2800" dirty="0" smtClean="0"/>
            </a:br>
            <a:endParaRPr sz="2200" dirty="0">
              <a:solidFill>
                <a:schemeClr val="tx2">
                  <a:lumMod val="50000"/>
                </a:schemeClr>
              </a:solidFill>
            </a:endParaRPr>
          </a:p>
        </p:txBody>
      </p:sp>
      <p:pic>
        <p:nvPicPr>
          <p:cNvPr id="31746" name="Picture 2" descr="top 10 semiconductor companies"/>
          <p:cNvPicPr>
            <a:picLocks noChangeAspect="1" noChangeArrowheads="1"/>
          </p:cNvPicPr>
          <p:nvPr/>
        </p:nvPicPr>
        <p:blipFill rotWithShape="1">
          <a:blip r:embed="rId4">
            <a:extLst>
              <a:ext uri="{28A0092B-C50C-407E-A947-70E740481C1C}">
                <a14:useLocalDpi xmlns:a14="http://schemas.microsoft.com/office/drawing/2010/main" val="0"/>
              </a:ext>
            </a:extLst>
          </a:blip>
          <a:srcRect t="4667"/>
          <a:stretch/>
        </p:blipFill>
        <p:spPr bwMode="auto">
          <a:xfrm>
            <a:off x="6196920" y="593073"/>
            <a:ext cx="5831054" cy="55589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41855" y="1630797"/>
            <a:ext cx="5570821" cy="3170099"/>
          </a:xfrm>
          <a:prstGeom prst="rect">
            <a:avLst/>
          </a:prstGeom>
        </p:spPr>
        <p:txBody>
          <a:bodyPr wrap="square">
            <a:spAutoFit/>
          </a:bodyPr>
          <a:lstStyle/>
          <a:p>
            <a:r>
              <a:rPr lang="en-US" sz="2000" i="1" dirty="0" smtClean="0">
                <a:solidFill>
                  <a:schemeClr val="tx1"/>
                </a:solidFill>
                <a:latin typeface="Lato Light"/>
              </a:rPr>
              <a:t>The semiconductor and chip industry relies on critical minerals and in </a:t>
            </a:r>
            <a:r>
              <a:rPr lang="en-US" sz="2000" i="1" dirty="0">
                <a:solidFill>
                  <a:schemeClr val="tx1"/>
                </a:solidFill>
                <a:latin typeface="Lato Light"/>
              </a:rPr>
              <a:t>particular silicon, germanium, and gallium arsenide. Of the three, germanium was one of the earliest semiconductor materials used</a:t>
            </a:r>
            <a:r>
              <a:rPr lang="en-US" sz="2000" i="1" dirty="0" smtClean="0">
                <a:solidFill>
                  <a:schemeClr val="tx1"/>
                </a:solidFill>
                <a:latin typeface="Lato Light"/>
              </a:rPr>
              <a:t>.</a:t>
            </a:r>
          </a:p>
          <a:p>
            <a:endParaRPr lang="en-US" sz="2000" i="1" dirty="0">
              <a:solidFill>
                <a:schemeClr val="tx1"/>
              </a:solidFill>
              <a:latin typeface="Lato Light"/>
            </a:endParaRPr>
          </a:p>
          <a:p>
            <a:r>
              <a:rPr lang="en-US" sz="2000" i="1" dirty="0">
                <a:solidFill>
                  <a:schemeClr val="tx1"/>
                </a:solidFill>
                <a:latin typeface="Lato Light"/>
              </a:rPr>
              <a:t>China produces around 60% of the world's germanium, </a:t>
            </a:r>
            <a:r>
              <a:rPr lang="en-US" sz="2000" i="1" dirty="0" smtClean="0">
                <a:solidFill>
                  <a:schemeClr val="tx1"/>
                </a:solidFill>
                <a:latin typeface="Lato Light"/>
              </a:rPr>
              <a:t>However, in July 2023, China imposed export restrictions to “protect national security interests”.  </a:t>
            </a:r>
          </a:p>
        </p:txBody>
      </p:sp>
    </p:spTree>
    <p:extLst>
      <p:ext uri="{BB962C8B-B14F-4D97-AF65-F5344CB8AC3E}">
        <p14:creationId xmlns:p14="http://schemas.microsoft.com/office/powerpoint/2010/main" val="32628050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PAY ATTENTION TO THE MAN BEHIND THE CURTAIN!</a:t>
            </a:r>
            <a:br>
              <a:rPr lang="it-IT" sz="2800" dirty="0" smtClean="0"/>
            </a:br>
            <a:endParaRPr sz="2200" dirty="0">
              <a:solidFill>
                <a:schemeClr val="tx2">
                  <a:lumMod val="50000"/>
                </a:schemeClr>
              </a:solidFill>
            </a:endParaRPr>
          </a:p>
        </p:txBody>
      </p:sp>
      <p:pic>
        <p:nvPicPr>
          <p:cNvPr id="2" name="Picture 1"/>
          <p:cNvPicPr>
            <a:picLocks noChangeAspect="1"/>
          </p:cNvPicPr>
          <p:nvPr/>
        </p:nvPicPr>
        <p:blipFill rotWithShape="1">
          <a:blip r:embed="rId4"/>
          <a:srcRect l="4444" t="18765" r="39584" b="11852"/>
          <a:stretch/>
        </p:blipFill>
        <p:spPr>
          <a:xfrm>
            <a:off x="141855" y="1264051"/>
            <a:ext cx="4517042" cy="3149600"/>
          </a:xfrm>
          <a:prstGeom prst="rect">
            <a:avLst/>
          </a:prstGeom>
        </p:spPr>
      </p:pic>
      <p:pic>
        <p:nvPicPr>
          <p:cNvPr id="3" name="Picture 2"/>
          <p:cNvPicPr>
            <a:picLocks noChangeAspect="1"/>
          </p:cNvPicPr>
          <p:nvPr/>
        </p:nvPicPr>
        <p:blipFill rotWithShape="1">
          <a:blip r:embed="rId5"/>
          <a:srcRect l="14375" t="73704" r="37847" b="5308"/>
          <a:stretch/>
        </p:blipFill>
        <p:spPr>
          <a:xfrm>
            <a:off x="48261" y="4465353"/>
            <a:ext cx="6248400" cy="1543936"/>
          </a:xfrm>
          <a:prstGeom prst="rect">
            <a:avLst/>
          </a:prstGeom>
        </p:spPr>
      </p:pic>
      <p:sp>
        <p:nvSpPr>
          <p:cNvPr id="13" name="TextBox 12"/>
          <p:cNvSpPr txBox="1"/>
          <p:nvPr/>
        </p:nvSpPr>
        <p:spPr>
          <a:xfrm>
            <a:off x="-3771665" y="824169"/>
            <a:ext cx="8430562" cy="461665"/>
          </a:xfrm>
          <a:prstGeom prst="rect">
            <a:avLst/>
          </a:prstGeom>
          <a:noFill/>
        </p:spPr>
        <p:txBody>
          <a:bodyPr wrap="square" rtlCol="0">
            <a:spAutoFit/>
          </a:bodyPr>
          <a:lstStyle/>
          <a:p>
            <a:pPr algn="r"/>
            <a:r>
              <a:rPr lang="sv-SE" sz="2400" dirty="0" err="1" smtClean="0"/>
              <a:t>July</a:t>
            </a:r>
            <a:r>
              <a:rPr lang="sv-SE" sz="2400" dirty="0" smtClean="0"/>
              <a:t> 2023</a:t>
            </a:r>
            <a:endParaRPr lang="sv-SE" sz="2400" dirty="0"/>
          </a:p>
        </p:txBody>
      </p:sp>
      <p:pic>
        <p:nvPicPr>
          <p:cNvPr id="4" name="Picture 3"/>
          <p:cNvPicPr>
            <a:picLocks noChangeAspect="1"/>
          </p:cNvPicPr>
          <p:nvPr/>
        </p:nvPicPr>
        <p:blipFill rotWithShape="1">
          <a:blip r:embed="rId6"/>
          <a:srcRect l="17778" t="14197" r="19444" b="11482"/>
          <a:stretch/>
        </p:blipFill>
        <p:spPr>
          <a:xfrm>
            <a:off x="6272516" y="824169"/>
            <a:ext cx="5625973" cy="3746500"/>
          </a:xfrm>
          <a:prstGeom prst="rect">
            <a:avLst/>
          </a:prstGeom>
        </p:spPr>
      </p:pic>
      <p:sp>
        <p:nvSpPr>
          <p:cNvPr id="15" name="TextBox 14"/>
          <p:cNvSpPr txBox="1"/>
          <p:nvPr/>
        </p:nvSpPr>
        <p:spPr>
          <a:xfrm>
            <a:off x="3467927" y="4134855"/>
            <a:ext cx="8430562" cy="461665"/>
          </a:xfrm>
          <a:prstGeom prst="rect">
            <a:avLst/>
          </a:prstGeom>
          <a:noFill/>
        </p:spPr>
        <p:txBody>
          <a:bodyPr wrap="square" rtlCol="0">
            <a:spAutoFit/>
          </a:bodyPr>
          <a:lstStyle/>
          <a:p>
            <a:pPr algn="r"/>
            <a:r>
              <a:rPr lang="sv-SE" sz="2400" dirty="0" smtClean="0"/>
              <a:t>Jan 2024</a:t>
            </a:r>
            <a:endParaRPr lang="sv-SE" sz="2400" dirty="0"/>
          </a:p>
        </p:txBody>
      </p:sp>
      <p:pic>
        <p:nvPicPr>
          <p:cNvPr id="5" name="Picture 4"/>
          <p:cNvPicPr>
            <a:picLocks noChangeAspect="1"/>
          </p:cNvPicPr>
          <p:nvPr/>
        </p:nvPicPr>
        <p:blipFill rotWithShape="1">
          <a:blip r:embed="rId7"/>
          <a:srcRect l="11042" t="13704" r="38055" b="5802"/>
          <a:stretch/>
        </p:blipFill>
        <p:spPr>
          <a:xfrm>
            <a:off x="6296661" y="2784812"/>
            <a:ext cx="3771900" cy="3355087"/>
          </a:xfrm>
          <a:prstGeom prst="rect">
            <a:avLst/>
          </a:prstGeom>
        </p:spPr>
      </p:pic>
      <p:sp>
        <p:nvSpPr>
          <p:cNvPr id="16" name="TextBox 15"/>
          <p:cNvSpPr txBox="1"/>
          <p:nvPr/>
        </p:nvSpPr>
        <p:spPr>
          <a:xfrm>
            <a:off x="3582227" y="5770743"/>
            <a:ext cx="8430562" cy="461665"/>
          </a:xfrm>
          <a:prstGeom prst="rect">
            <a:avLst/>
          </a:prstGeom>
          <a:noFill/>
        </p:spPr>
        <p:txBody>
          <a:bodyPr wrap="square" rtlCol="0">
            <a:spAutoFit/>
          </a:bodyPr>
          <a:lstStyle/>
          <a:p>
            <a:pPr algn="r"/>
            <a:r>
              <a:rPr lang="sv-SE" sz="2400" dirty="0" smtClean="0"/>
              <a:t>Sept. 2023</a:t>
            </a:r>
            <a:endParaRPr lang="sv-SE" sz="2400" dirty="0"/>
          </a:p>
        </p:txBody>
      </p:sp>
    </p:spTree>
    <p:extLst>
      <p:ext uri="{BB962C8B-B14F-4D97-AF65-F5344CB8AC3E}">
        <p14:creationId xmlns:p14="http://schemas.microsoft.com/office/powerpoint/2010/main" val="19097130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WHERE EXACTLY?</a:t>
            </a:r>
            <a:br>
              <a:rPr lang="it-IT" sz="2800" dirty="0" smtClean="0"/>
            </a:br>
            <a:endParaRPr sz="2200" dirty="0">
              <a:solidFill>
                <a:schemeClr val="tx2">
                  <a:lumMod val="50000"/>
                </a:schemeClr>
              </a:solidFill>
            </a:endParaRPr>
          </a:p>
        </p:txBody>
      </p:sp>
      <p:pic>
        <p:nvPicPr>
          <p:cNvPr id="5" name="Picture 4"/>
          <p:cNvPicPr>
            <a:picLocks noChangeAspect="1"/>
          </p:cNvPicPr>
          <p:nvPr/>
        </p:nvPicPr>
        <p:blipFill rotWithShape="1">
          <a:blip r:embed="rId4"/>
          <a:srcRect t="5432" r="972" b="5185"/>
          <a:stretch/>
        </p:blipFill>
        <p:spPr>
          <a:xfrm>
            <a:off x="141855" y="593073"/>
            <a:ext cx="11036300" cy="5603283"/>
          </a:xfrm>
          <a:prstGeom prst="rect">
            <a:avLst/>
          </a:prstGeom>
        </p:spPr>
      </p:pic>
    </p:spTree>
    <p:extLst>
      <p:ext uri="{BB962C8B-B14F-4D97-AF65-F5344CB8AC3E}">
        <p14:creationId xmlns:p14="http://schemas.microsoft.com/office/powerpoint/2010/main" val="17357964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Google Shape;48;p2"/>
          <p:cNvSpPr txBox="1">
            <a:spLocks noGrp="1"/>
          </p:cNvSpPr>
          <p:nvPr>
            <p:ph type="ctrTitle"/>
          </p:nvPr>
        </p:nvSpPr>
        <p:spPr>
          <a:xfrm>
            <a:off x="141855" y="182847"/>
            <a:ext cx="11463123" cy="820453"/>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CASUAL LINK? NO, BUT STILL WORTH PAYING ATTENTION</a:t>
            </a:r>
            <a:br>
              <a:rPr lang="it-IT" sz="2800" dirty="0" smtClean="0"/>
            </a:br>
            <a:endParaRPr sz="2200" dirty="0">
              <a:solidFill>
                <a:schemeClr val="tx2">
                  <a:lumMod val="50000"/>
                </a:schemeClr>
              </a:solidFill>
            </a:endParaRPr>
          </a:p>
        </p:txBody>
      </p:sp>
      <p:pic>
        <p:nvPicPr>
          <p:cNvPr id="7" name="Picture 6"/>
          <p:cNvPicPr>
            <a:picLocks noChangeAspect="1"/>
          </p:cNvPicPr>
          <p:nvPr/>
        </p:nvPicPr>
        <p:blipFill rotWithShape="1">
          <a:blip r:embed="rId4"/>
          <a:srcRect l="5208" t="19753" r="28125" b="7160"/>
          <a:stretch/>
        </p:blipFill>
        <p:spPr>
          <a:xfrm>
            <a:off x="321450" y="838200"/>
            <a:ext cx="8454250" cy="5213454"/>
          </a:xfrm>
          <a:prstGeom prst="rect">
            <a:avLst/>
          </a:prstGeom>
        </p:spPr>
      </p:pic>
    </p:spTree>
    <p:extLst>
      <p:ext uri="{BB962C8B-B14F-4D97-AF65-F5344CB8AC3E}">
        <p14:creationId xmlns:p14="http://schemas.microsoft.com/office/powerpoint/2010/main" val="2167403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
        <p:nvSpPr>
          <p:cNvPr id="10" name="Google Shape;48;p2"/>
          <p:cNvSpPr txBox="1">
            <a:spLocks noGrp="1"/>
          </p:cNvSpPr>
          <p:nvPr>
            <p:ph type="ctrTitle"/>
          </p:nvPr>
        </p:nvSpPr>
        <p:spPr>
          <a:xfrm>
            <a:off x="5062198" y="2522090"/>
            <a:ext cx="4724059"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RULING AI RISKS?</a:t>
            </a:r>
            <a:endParaRPr sz="2800" dirty="0"/>
          </a:p>
        </p:txBody>
      </p:sp>
      <p:grpSp>
        <p:nvGrpSpPr>
          <p:cNvPr id="11" name="Graphic 421">
            <a:extLst>
              <a:ext uri="{FF2B5EF4-FFF2-40B4-BE49-F238E27FC236}">
                <a16:creationId xmlns:a16="http://schemas.microsoft.com/office/drawing/2014/main" id="{66D1647E-1253-4096-B9BB-6DBFC5985D1D}"/>
              </a:ext>
            </a:extLst>
          </p:cNvPr>
          <p:cNvGrpSpPr/>
          <p:nvPr/>
        </p:nvGrpSpPr>
        <p:grpSpPr>
          <a:xfrm>
            <a:off x="-1" y="228600"/>
            <a:ext cx="3048811" cy="5889171"/>
            <a:chOff x="4351496" y="0"/>
            <a:chExt cx="3489008" cy="6858000"/>
          </a:xfrm>
          <a:solidFill>
            <a:schemeClr val="accent1"/>
          </a:solidFill>
        </p:grpSpPr>
        <p:sp>
          <p:nvSpPr>
            <p:cNvPr id="12" name="Freeform: Shape 182">
              <a:extLst>
                <a:ext uri="{FF2B5EF4-FFF2-40B4-BE49-F238E27FC236}">
                  <a16:creationId xmlns:a16="http://schemas.microsoft.com/office/drawing/2014/main" id="{4612CC4F-00F8-4E86-AC03-277A064DCDED}"/>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13" name="Freeform: Shape 183">
              <a:extLst>
                <a:ext uri="{FF2B5EF4-FFF2-40B4-BE49-F238E27FC236}">
                  <a16:creationId xmlns:a16="http://schemas.microsoft.com/office/drawing/2014/main" id="{41BC169A-A9F6-4772-9D64-4A0D5A2000B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14" name="Freeform: Shape 184">
              <a:extLst>
                <a:ext uri="{FF2B5EF4-FFF2-40B4-BE49-F238E27FC236}">
                  <a16:creationId xmlns:a16="http://schemas.microsoft.com/office/drawing/2014/main" id="{27C49666-9C3B-4C4D-80C8-F551172C2AAE}"/>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15" name="Freeform: Shape 185">
              <a:extLst>
                <a:ext uri="{FF2B5EF4-FFF2-40B4-BE49-F238E27FC236}">
                  <a16:creationId xmlns:a16="http://schemas.microsoft.com/office/drawing/2014/main" id="{49692564-178C-42D7-8301-C2A73DFEDF54}"/>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16" name="Freeform: Shape 186">
              <a:extLst>
                <a:ext uri="{FF2B5EF4-FFF2-40B4-BE49-F238E27FC236}">
                  <a16:creationId xmlns:a16="http://schemas.microsoft.com/office/drawing/2014/main" id="{F6096DBF-2D46-4CAC-8F68-836DFD9083FF}"/>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17" name="Freeform: Shape 187">
              <a:extLst>
                <a:ext uri="{FF2B5EF4-FFF2-40B4-BE49-F238E27FC236}">
                  <a16:creationId xmlns:a16="http://schemas.microsoft.com/office/drawing/2014/main" id="{AAF47F95-3B62-4A44-85C8-8DF8D4B39D84}"/>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18" name="Freeform: Shape 189">
              <a:extLst>
                <a:ext uri="{FF2B5EF4-FFF2-40B4-BE49-F238E27FC236}">
                  <a16:creationId xmlns:a16="http://schemas.microsoft.com/office/drawing/2014/main" id="{7B119346-8718-46AD-AB4D-731B430CFAE6}"/>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19" name="Freeform: Shape 190">
              <a:extLst>
                <a:ext uri="{FF2B5EF4-FFF2-40B4-BE49-F238E27FC236}">
                  <a16:creationId xmlns:a16="http://schemas.microsoft.com/office/drawing/2014/main" id="{2D658ACB-181A-4CDF-9BB0-F6CA01411041}"/>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20" name="Freeform: Shape 191">
              <a:extLst>
                <a:ext uri="{FF2B5EF4-FFF2-40B4-BE49-F238E27FC236}">
                  <a16:creationId xmlns:a16="http://schemas.microsoft.com/office/drawing/2014/main" id="{68160216-A64A-4B08-AB27-51B1A9A7FED4}"/>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1" name="Freeform: Shape 192">
              <a:extLst>
                <a:ext uri="{FF2B5EF4-FFF2-40B4-BE49-F238E27FC236}">
                  <a16:creationId xmlns:a16="http://schemas.microsoft.com/office/drawing/2014/main" id="{479AC734-692B-486B-924F-9B09961A0A4A}"/>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22" name="Freeform: Shape 193">
              <a:extLst>
                <a:ext uri="{FF2B5EF4-FFF2-40B4-BE49-F238E27FC236}">
                  <a16:creationId xmlns:a16="http://schemas.microsoft.com/office/drawing/2014/main" id="{722814FB-B17A-42A7-956F-C41AA95B5D85}"/>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23" name="Freeform: Shape 194">
              <a:extLst>
                <a:ext uri="{FF2B5EF4-FFF2-40B4-BE49-F238E27FC236}">
                  <a16:creationId xmlns:a16="http://schemas.microsoft.com/office/drawing/2014/main" id="{91B719A6-0E44-4931-8B78-317FC9AEDB58}"/>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24" name="Freeform: Shape 195">
              <a:extLst>
                <a:ext uri="{FF2B5EF4-FFF2-40B4-BE49-F238E27FC236}">
                  <a16:creationId xmlns:a16="http://schemas.microsoft.com/office/drawing/2014/main" id="{9E19CDF6-FC09-45FA-9EE8-89397123E69E}"/>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25" name="Freeform: Shape 196">
              <a:extLst>
                <a:ext uri="{FF2B5EF4-FFF2-40B4-BE49-F238E27FC236}">
                  <a16:creationId xmlns:a16="http://schemas.microsoft.com/office/drawing/2014/main" id="{89D3359E-92CF-4BED-9EA0-BF69189CED1A}"/>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26" name="Freeform: Shape 197">
              <a:extLst>
                <a:ext uri="{FF2B5EF4-FFF2-40B4-BE49-F238E27FC236}">
                  <a16:creationId xmlns:a16="http://schemas.microsoft.com/office/drawing/2014/main" id="{C01FB20F-5CB4-4D28-B9AE-63495CA3F2EB}"/>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27" name="Freeform: Shape 198">
              <a:extLst>
                <a:ext uri="{FF2B5EF4-FFF2-40B4-BE49-F238E27FC236}">
                  <a16:creationId xmlns:a16="http://schemas.microsoft.com/office/drawing/2014/main" id="{CC92AA79-95F5-4114-8629-1E8D21E1809D}"/>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28" name="Freeform: Shape 199">
              <a:extLst>
                <a:ext uri="{FF2B5EF4-FFF2-40B4-BE49-F238E27FC236}">
                  <a16:creationId xmlns:a16="http://schemas.microsoft.com/office/drawing/2014/main" id="{410C9F0E-4E54-4B5A-8206-4425A0C112A6}"/>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29" name="Freeform: Shape 200">
              <a:extLst>
                <a:ext uri="{FF2B5EF4-FFF2-40B4-BE49-F238E27FC236}">
                  <a16:creationId xmlns:a16="http://schemas.microsoft.com/office/drawing/2014/main" id="{841D7FD1-1BCC-416F-92A8-5BB55584AEDD}"/>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30" name="Freeform: Shape 201">
              <a:extLst>
                <a:ext uri="{FF2B5EF4-FFF2-40B4-BE49-F238E27FC236}">
                  <a16:creationId xmlns:a16="http://schemas.microsoft.com/office/drawing/2014/main" id="{A3A72576-1F7A-4A30-BAE1-6C7551CDCDE4}"/>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31" name="Freeform: Shape 202">
              <a:extLst>
                <a:ext uri="{FF2B5EF4-FFF2-40B4-BE49-F238E27FC236}">
                  <a16:creationId xmlns:a16="http://schemas.microsoft.com/office/drawing/2014/main" id="{90F3344E-FCF9-4B89-B73E-B7F27235F69C}"/>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32" name="Freeform: Shape 203">
              <a:extLst>
                <a:ext uri="{FF2B5EF4-FFF2-40B4-BE49-F238E27FC236}">
                  <a16:creationId xmlns:a16="http://schemas.microsoft.com/office/drawing/2014/main" id="{24559B12-911B-4903-9243-84DDF39318F1}"/>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33" name="Freeform: Shape 204">
              <a:extLst>
                <a:ext uri="{FF2B5EF4-FFF2-40B4-BE49-F238E27FC236}">
                  <a16:creationId xmlns:a16="http://schemas.microsoft.com/office/drawing/2014/main" id="{3065E7F0-C006-4EDA-B807-B9DED2A5B5FC}"/>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34" name="Freeform: Shape 205">
              <a:extLst>
                <a:ext uri="{FF2B5EF4-FFF2-40B4-BE49-F238E27FC236}">
                  <a16:creationId xmlns:a16="http://schemas.microsoft.com/office/drawing/2014/main" id="{01DD118D-F99A-422F-A7EE-861AF02EBC72}"/>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35" name="Freeform: Shape 206">
              <a:extLst>
                <a:ext uri="{FF2B5EF4-FFF2-40B4-BE49-F238E27FC236}">
                  <a16:creationId xmlns:a16="http://schemas.microsoft.com/office/drawing/2014/main" id="{50DE283D-B13D-4B31-BAE4-851416AAB17F}"/>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36" name="Freeform: Shape 207">
              <a:extLst>
                <a:ext uri="{FF2B5EF4-FFF2-40B4-BE49-F238E27FC236}">
                  <a16:creationId xmlns:a16="http://schemas.microsoft.com/office/drawing/2014/main" id="{A233F4A7-22A3-4A7A-8D5F-4F526231644D}"/>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37" name="Freeform: Shape 208">
              <a:extLst>
                <a:ext uri="{FF2B5EF4-FFF2-40B4-BE49-F238E27FC236}">
                  <a16:creationId xmlns:a16="http://schemas.microsoft.com/office/drawing/2014/main" id="{06E67E6E-DD1B-4F3C-AA5E-29D0DDDC042F}"/>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38" name="Freeform: Shape 209">
              <a:extLst>
                <a:ext uri="{FF2B5EF4-FFF2-40B4-BE49-F238E27FC236}">
                  <a16:creationId xmlns:a16="http://schemas.microsoft.com/office/drawing/2014/main" id="{F9C32FBC-6B80-4355-83B2-35919EACA3C4}"/>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39" name="Freeform: Shape 210">
              <a:extLst>
                <a:ext uri="{FF2B5EF4-FFF2-40B4-BE49-F238E27FC236}">
                  <a16:creationId xmlns:a16="http://schemas.microsoft.com/office/drawing/2014/main" id="{AA02C0B4-C091-4B35-9E04-D1BC9111F370}"/>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40" name="Freeform: Shape 211">
              <a:extLst>
                <a:ext uri="{FF2B5EF4-FFF2-40B4-BE49-F238E27FC236}">
                  <a16:creationId xmlns:a16="http://schemas.microsoft.com/office/drawing/2014/main" id="{EA9A1110-3AC0-4490-8418-A6E94AB1B58C}"/>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41" name="Freeform: Shape 212">
              <a:extLst>
                <a:ext uri="{FF2B5EF4-FFF2-40B4-BE49-F238E27FC236}">
                  <a16:creationId xmlns:a16="http://schemas.microsoft.com/office/drawing/2014/main" id="{78832D97-FC67-4372-B982-6E3BB5E942F6}"/>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42" name="Freeform: Shape 213">
              <a:extLst>
                <a:ext uri="{FF2B5EF4-FFF2-40B4-BE49-F238E27FC236}">
                  <a16:creationId xmlns:a16="http://schemas.microsoft.com/office/drawing/2014/main" id="{4924FF50-F5D1-4EB9-BE47-299FBC5B4286}"/>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43" name="Freeform: Shape 214">
              <a:extLst>
                <a:ext uri="{FF2B5EF4-FFF2-40B4-BE49-F238E27FC236}">
                  <a16:creationId xmlns:a16="http://schemas.microsoft.com/office/drawing/2014/main" id="{F0875ABD-4D2D-471E-9E33-B0E9D2836C46}"/>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44" name="Freeform: Shape 215">
              <a:extLst>
                <a:ext uri="{FF2B5EF4-FFF2-40B4-BE49-F238E27FC236}">
                  <a16:creationId xmlns:a16="http://schemas.microsoft.com/office/drawing/2014/main" id="{81EE9FDC-6EBF-452D-8C89-DEE22498364B}"/>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45" name="Freeform: Shape 216">
              <a:extLst>
                <a:ext uri="{FF2B5EF4-FFF2-40B4-BE49-F238E27FC236}">
                  <a16:creationId xmlns:a16="http://schemas.microsoft.com/office/drawing/2014/main" id="{5B3E90D2-F24C-4731-B76A-5F2CEAEF78D7}"/>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46" name="Freeform: Shape 217">
              <a:extLst>
                <a:ext uri="{FF2B5EF4-FFF2-40B4-BE49-F238E27FC236}">
                  <a16:creationId xmlns:a16="http://schemas.microsoft.com/office/drawing/2014/main" id="{3BDA6294-00E7-4DA2-9CED-121AB2B0697B}"/>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47" name="Freeform: Shape 218">
              <a:extLst>
                <a:ext uri="{FF2B5EF4-FFF2-40B4-BE49-F238E27FC236}">
                  <a16:creationId xmlns:a16="http://schemas.microsoft.com/office/drawing/2014/main" id="{30C87341-F1E2-453F-B9B8-EB1170D6CCB9}"/>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48" name="Freeform: Shape 219">
              <a:extLst>
                <a:ext uri="{FF2B5EF4-FFF2-40B4-BE49-F238E27FC236}">
                  <a16:creationId xmlns:a16="http://schemas.microsoft.com/office/drawing/2014/main" id="{32CC15BB-11BB-4B69-8886-2D3A0B76AE27}"/>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49" name="Freeform: Shape 220">
              <a:extLst>
                <a:ext uri="{FF2B5EF4-FFF2-40B4-BE49-F238E27FC236}">
                  <a16:creationId xmlns:a16="http://schemas.microsoft.com/office/drawing/2014/main" id="{867C8531-28BD-4F0A-AB3B-4CDFC40E8456}"/>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50" name="Freeform: Shape 221">
              <a:extLst>
                <a:ext uri="{FF2B5EF4-FFF2-40B4-BE49-F238E27FC236}">
                  <a16:creationId xmlns:a16="http://schemas.microsoft.com/office/drawing/2014/main" id="{4BD4D6E4-5A7B-4A25-BEC3-71D9F447778F}"/>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51" name="Freeform: Shape 222">
              <a:extLst>
                <a:ext uri="{FF2B5EF4-FFF2-40B4-BE49-F238E27FC236}">
                  <a16:creationId xmlns:a16="http://schemas.microsoft.com/office/drawing/2014/main" id="{4FFD4F33-330A-4F1A-B095-3D812EDA8B69}"/>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53" name="Freeform: Shape 223">
              <a:extLst>
                <a:ext uri="{FF2B5EF4-FFF2-40B4-BE49-F238E27FC236}">
                  <a16:creationId xmlns:a16="http://schemas.microsoft.com/office/drawing/2014/main" id="{2C465BF5-D802-47BF-8C73-5B7D718D50AA}"/>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54" name="Freeform: Shape 224">
              <a:extLst>
                <a:ext uri="{FF2B5EF4-FFF2-40B4-BE49-F238E27FC236}">
                  <a16:creationId xmlns:a16="http://schemas.microsoft.com/office/drawing/2014/main" id="{7B932D1F-2F3C-449B-9F4B-37C3CDB6231D}"/>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55" name="Freeform: Shape 225">
              <a:extLst>
                <a:ext uri="{FF2B5EF4-FFF2-40B4-BE49-F238E27FC236}">
                  <a16:creationId xmlns:a16="http://schemas.microsoft.com/office/drawing/2014/main" id="{34DFBAC2-60EF-4319-904D-84522864B21A}"/>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56" name="Freeform: Shape 226">
              <a:extLst>
                <a:ext uri="{FF2B5EF4-FFF2-40B4-BE49-F238E27FC236}">
                  <a16:creationId xmlns:a16="http://schemas.microsoft.com/office/drawing/2014/main" id="{E140432C-D3A2-4BC1-9039-25356C0F09B5}"/>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57" name="Freeform: Shape 227">
              <a:extLst>
                <a:ext uri="{FF2B5EF4-FFF2-40B4-BE49-F238E27FC236}">
                  <a16:creationId xmlns:a16="http://schemas.microsoft.com/office/drawing/2014/main" id="{615151E7-CC48-4F02-879F-6FDB38277650}"/>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58" name="Freeform: Shape 228">
              <a:extLst>
                <a:ext uri="{FF2B5EF4-FFF2-40B4-BE49-F238E27FC236}">
                  <a16:creationId xmlns:a16="http://schemas.microsoft.com/office/drawing/2014/main" id="{6743C9BB-0413-4B0D-82CB-F631FF951959}"/>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59" name="Freeform: Shape 229">
              <a:extLst>
                <a:ext uri="{FF2B5EF4-FFF2-40B4-BE49-F238E27FC236}">
                  <a16:creationId xmlns:a16="http://schemas.microsoft.com/office/drawing/2014/main" id="{BD92A0D5-FAE8-40CD-B33E-9E013042E067}"/>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60" name="Freeform: Shape 230">
              <a:extLst>
                <a:ext uri="{FF2B5EF4-FFF2-40B4-BE49-F238E27FC236}">
                  <a16:creationId xmlns:a16="http://schemas.microsoft.com/office/drawing/2014/main" id="{2890171D-E344-4407-ABAE-3FAD43D41508}"/>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61" name="Freeform: Shape 231">
              <a:extLst>
                <a:ext uri="{FF2B5EF4-FFF2-40B4-BE49-F238E27FC236}">
                  <a16:creationId xmlns:a16="http://schemas.microsoft.com/office/drawing/2014/main" id="{7CC742C2-264C-44C5-9D1C-4EC706D97612}"/>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62" name="Freeform: Shape 232">
              <a:extLst>
                <a:ext uri="{FF2B5EF4-FFF2-40B4-BE49-F238E27FC236}">
                  <a16:creationId xmlns:a16="http://schemas.microsoft.com/office/drawing/2014/main" id="{61473A1B-3E89-4D8E-9EC1-5944096622AE}"/>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63" name="Freeform: Shape 233">
              <a:extLst>
                <a:ext uri="{FF2B5EF4-FFF2-40B4-BE49-F238E27FC236}">
                  <a16:creationId xmlns:a16="http://schemas.microsoft.com/office/drawing/2014/main" id="{D06AC353-931D-454B-AF8F-897835CEDC4B}"/>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64" name="Freeform: Shape 235">
              <a:extLst>
                <a:ext uri="{FF2B5EF4-FFF2-40B4-BE49-F238E27FC236}">
                  <a16:creationId xmlns:a16="http://schemas.microsoft.com/office/drawing/2014/main" id="{A7A51363-5AED-4C65-9254-EDE0DAE03F75}"/>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65" name="Freeform: Shape 236">
              <a:extLst>
                <a:ext uri="{FF2B5EF4-FFF2-40B4-BE49-F238E27FC236}">
                  <a16:creationId xmlns:a16="http://schemas.microsoft.com/office/drawing/2014/main" id="{FDDFB6C2-5E86-476E-96CD-398807A9AD70}"/>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66" name="Freeform: Shape 237">
              <a:extLst>
                <a:ext uri="{FF2B5EF4-FFF2-40B4-BE49-F238E27FC236}">
                  <a16:creationId xmlns:a16="http://schemas.microsoft.com/office/drawing/2014/main" id="{30D2752D-026F-458B-8021-0437639F5233}"/>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67" name="Freeform: Shape 238">
              <a:extLst>
                <a:ext uri="{FF2B5EF4-FFF2-40B4-BE49-F238E27FC236}">
                  <a16:creationId xmlns:a16="http://schemas.microsoft.com/office/drawing/2014/main" id="{4C8552E5-5FF8-4018-8596-CCA618F2BE56}"/>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68" name="Freeform: Shape 239">
              <a:extLst>
                <a:ext uri="{FF2B5EF4-FFF2-40B4-BE49-F238E27FC236}">
                  <a16:creationId xmlns:a16="http://schemas.microsoft.com/office/drawing/2014/main" id="{320059B7-7AC7-4D79-A351-3D0445343925}"/>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69" name="Freeform: Shape 240">
              <a:extLst>
                <a:ext uri="{FF2B5EF4-FFF2-40B4-BE49-F238E27FC236}">
                  <a16:creationId xmlns:a16="http://schemas.microsoft.com/office/drawing/2014/main" id="{B3C0D711-98C2-4D0D-B09F-28E7D23E14BD}"/>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70" name="Freeform: Shape 241">
              <a:extLst>
                <a:ext uri="{FF2B5EF4-FFF2-40B4-BE49-F238E27FC236}">
                  <a16:creationId xmlns:a16="http://schemas.microsoft.com/office/drawing/2014/main" id="{9CA0220B-1A50-41AF-9709-46A852204145}"/>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71" name="Freeform: Shape 242">
              <a:extLst>
                <a:ext uri="{FF2B5EF4-FFF2-40B4-BE49-F238E27FC236}">
                  <a16:creationId xmlns:a16="http://schemas.microsoft.com/office/drawing/2014/main" id="{964BB907-889E-42CF-B534-850A7BAE32CD}"/>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72" name="Freeform: Shape 243">
              <a:extLst>
                <a:ext uri="{FF2B5EF4-FFF2-40B4-BE49-F238E27FC236}">
                  <a16:creationId xmlns:a16="http://schemas.microsoft.com/office/drawing/2014/main" id="{F97217DC-B559-4536-9BC0-EFE033904180}"/>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73" name="Freeform: Shape 244">
              <a:extLst>
                <a:ext uri="{FF2B5EF4-FFF2-40B4-BE49-F238E27FC236}">
                  <a16:creationId xmlns:a16="http://schemas.microsoft.com/office/drawing/2014/main" id="{0AEC7415-EB40-43A2-95A7-C228981CC191}"/>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74" name="Freeform: Shape 245">
              <a:extLst>
                <a:ext uri="{FF2B5EF4-FFF2-40B4-BE49-F238E27FC236}">
                  <a16:creationId xmlns:a16="http://schemas.microsoft.com/office/drawing/2014/main" id="{87A33078-2633-47D2-B188-EE5D21D60EC8}"/>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75" name="Freeform: Shape 246">
              <a:extLst>
                <a:ext uri="{FF2B5EF4-FFF2-40B4-BE49-F238E27FC236}">
                  <a16:creationId xmlns:a16="http://schemas.microsoft.com/office/drawing/2014/main" id="{BA29C736-8C39-465E-89A8-D6A816B75E01}"/>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76" name="Freeform: Shape 247">
              <a:extLst>
                <a:ext uri="{FF2B5EF4-FFF2-40B4-BE49-F238E27FC236}">
                  <a16:creationId xmlns:a16="http://schemas.microsoft.com/office/drawing/2014/main" id="{1BBF77E7-CEF4-4F3C-AB8A-A819FA2986B4}"/>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77" name="Freeform: Shape 248">
              <a:extLst>
                <a:ext uri="{FF2B5EF4-FFF2-40B4-BE49-F238E27FC236}">
                  <a16:creationId xmlns:a16="http://schemas.microsoft.com/office/drawing/2014/main" id="{8D242BB2-911B-49B1-B5A1-BCF587F90B2B}"/>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dirty="0"/>
            </a:p>
          </p:txBody>
        </p:sp>
        <p:sp>
          <p:nvSpPr>
            <p:cNvPr id="78" name="Freeform: Shape 249">
              <a:extLst>
                <a:ext uri="{FF2B5EF4-FFF2-40B4-BE49-F238E27FC236}">
                  <a16:creationId xmlns:a16="http://schemas.microsoft.com/office/drawing/2014/main" id="{AF0EA3CF-BF0E-414E-A50C-44CF595441C3}"/>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79" name="Freeform: Shape 250">
              <a:extLst>
                <a:ext uri="{FF2B5EF4-FFF2-40B4-BE49-F238E27FC236}">
                  <a16:creationId xmlns:a16="http://schemas.microsoft.com/office/drawing/2014/main" id="{9B68C359-7BF3-4A8C-A8F9-8CDC5501F2A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80" name="Freeform: Shape 251">
              <a:extLst>
                <a:ext uri="{FF2B5EF4-FFF2-40B4-BE49-F238E27FC236}">
                  <a16:creationId xmlns:a16="http://schemas.microsoft.com/office/drawing/2014/main" id="{AC650E28-DB3D-44F8-9E37-32585592410C}"/>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81" name="Freeform: Shape 252">
              <a:extLst>
                <a:ext uri="{FF2B5EF4-FFF2-40B4-BE49-F238E27FC236}">
                  <a16:creationId xmlns:a16="http://schemas.microsoft.com/office/drawing/2014/main" id="{349FB7F2-233E-441C-AE30-550779EC2F89}"/>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82" name="Freeform: Shape 253">
              <a:extLst>
                <a:ext uri="{FF2B5EF4-FFF2-40B4-BE49-F238E27FC236}">
                  <a16:creationId xmlns:a16="http://schemas.microsoft.com/office/drawing/2014/main" id="{26FB88D8-F1BB-4846-9720-EAF291E8F5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83" name="Freeform: Shape 254">
              <a:extLst>
                <a:ext uri="{FF2B5EF4-FFF2-40B4-BE49-F238E27FC236}">
                  <a16:creationId xmlns:a16="http://schemas.microsoft.com/office/drawing/2014/main" id="{D4F43735-31F0-41D8-8FF1-0D31FD01B758}"/>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84" name="Freeform: Shape 255">
              <a:extLst>
                <a:ext uri="{FF2B5EF4-FFF2-40B4-BE49-F238E27FC236}">
                  <a16:creationId xmlns:a16="http://schemas.microsoft.com/office/drawing/2014/main" id="{D366DAB5-A23F-4CA5-B851-D2BFC724815E}"/>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85" name="Freeform: Shape 256">
              <a:extLst>
                <a:ext uri="{FF2B5EF4-FFF2-40B4-BE49-F238E27FC236}">
                  <a16:creationId xmlns:a16="http://schemas.microsoft.com/office/drawing/2014/main" id="{236A44BB-94FF-4552-9858-F1500A6D71EB}"/>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86" name="Freeform: Shape 257">
              <a:extLst>
                <a:ext uri="{FF2B5EF4-FFF2-40B4-BE49-F238E27FC236}">
                  <a16:creationId xmlns:a16="http://schemas.microsoft.com/office/drawing/2014/main" id="{455A4F40-23D2-4BA0-8DA6-2DD75C1A7EA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87" name="Freeform: Shape 258">
              <a:extLst>
                <a:ext uri="{FF2B5EF4-FFF2-40B4-BE49-F238E27FC236}">
                  <a16:creationId xmlns:a16="http://schemas.microsoft.com/office/drawing/2014/main" id="{27B6CE34-1473-46A1-B01D-750EEC8C7653}"/>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88" name="Freeform: Shape 259">
              <a:extLst>
                <a:ext uri="{FF2B5EF4-FFF2-40B4-BE49-F238E27FC236}">
                  <a16:creationId xmlns:a16="http://schemas.microsoft.com/office/drawing/2014/main" id="{C1D7928D-EAEB-4D4C-BC7B-A039ACF833D2}"/>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89" name="Freeform: Shape 260">
              <a:extLst>
                <a:ext uri="{FF2B5EF4-FFF2-40B4-BE49-F238E27FC236}">
                  <a16:creationId xmlns:a16="http://schemas.microsoft.com/office/drawing/2014/main" id="{F0CC0916-C0EA-4C4F-9BB2-362B4B112AE5}"/>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90" name="Freeform: Shape 261">
              <a:extLst>
                <a:ext uri="{FF2B5EF4-FFF2-40B4-BE49-F238E27FC236}">
                  <a16:creationId xmlns:a16="http://schemas.microsoft.com/office/drawing/2014/main" id="{C8A477AE-AEF3-4118-9CB1-0333564B895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91" name="Freeform: Shape 262">
              <a:extLst>
                <a:ext uri="{FF2B5EF4-FFF2-40B4-BE49-F238E27FC236}">
                  <a16:creationId xmlns:a16="http://schemas.microsoft.com/office/drawing/2014/main" id="{BD092E4C-EF3E-4B91-B2A9-122DA3A84F69}"/>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92" name="Freeform: Shape 263">
              <a:extLst>
                <a:ext uri="{FF2B5EF4-FFF2-40B4-BE49-F238E27FC236}">
                  <a16:creationId xmlns:a16="http://schemas.microsoft.com/office/drawing/2014/main" id="{90DF76C3-7B93-404C-9C73-12D166CEBF2B}"/>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93" name="Freeform: Shape 264">
              <a:extLst>
                <a:ext uri="{FF2B5EF4-FFF2-40B4-BE49-F238E27FC236}">
                  <a16:creationId xmlns:a16="http://schemas.microsoft.com/office/drawing/2014/main" id="{A955E55B-88EF-4B58-A5C3-5AD184FC2503}"/>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94" name="Freeform: Shape 265">
              <a:extLst>
                <a:ext uri="{FF2B5EF4-FFF2-40B4-BE49-F238E27FC236}">
                  <a16:creationId xmlns:a16="http://schemas.microsoft.com/office/drawing/2014/main" id="{AE184B62-265C-4C90-83D5-06F178E28C0E}"/>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5" name="Freeform: Shape 266">
              <a:extLst>
                <a:ext uri="{FF2B5EF4-FFF2-40B4-BE49-F238E27FC236}">
                  <a16:creationId xmlns:a16="http://schemas.microsoft.com/office/drawing/2014/main" id="{97EA932C-81B5-445D-8985-A407BBF5E3A7}"/>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96" name="Freeform: Shape 267">
              <a:extLst>
                <a:ext uri="{FF2B5EF4-FFF2-40B4-BE49-F238E27FC236}">
                  <a16:creationId xmlns:a16="http://schemas.microsoft.com/office/drawing/2014/main" id="{C8F94602-9F40-4B69-AB17-1DDF84DC1245}"/>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97" name="Freeform: Shape 268">
              <a:extLst>
                <a:ext uri="{FF2B5EF4-FFF2-40B4-BE49-F238E27FC236}">
                  <a16:creationId xmlns:a16="http://schemas.microsoft.com/office/drawing/2014/main" id="{7514B9F2-1016-4A3A-8F67-019C8215A6BA}"/>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98" name="Freeform: Shape 269">
              <a:extLst>
                <a:ext uri="{FF2B5EF4-FFF2-40B4-BE49-F238E27FC236}">
                  <a16:creationId xmlns:a16="http://schemas.microsoft.com/office/drawing/2014/main" id="{CF3D7392-CF3C-4FA5-A928-DC65555B489D}"/>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99" name="Freeform: Shape 270">
              <a:extLst>
                <a:ext uri="{FF2B5EF4-FFF2-40B4-BE49-F238E27FC236}">
                  <a16:creationId xmlns:a16="http://schemas.microsoft.com/office/drawing/2014/main" id="{E86D5515-860F-4CD4-ABAF-59D50C04EB17}"/>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00" name="Freeform: Shape 271">
              <a:extLst>
                <a:ext uri="{FF2B5EF4-FFF2-40B4-BE49-F238E27FC236}">
                  <a16:creationId xmlns:a16="http://schemas.microsoft.com/office/drawing/2014/main" id="{4390CD76-65DE-4257-BDA3-11E982029B13}"/>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01" name="Freeform: Shape 272">
              <a:extLst>
                <a:ext uri="{FF2B5EF4-FFF2-40B4-BE49-F238E27FC236}">
                  <a16:creationId xmlns:a16="http://schemas.microsoft.com/office/drawing/2014/main" id="{0789465F-27BC-4D54-8DB0-F91DB5A069BD}"/>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02" name="Freeform: Shape 273">
              <a:extLst>
                <a:ext uri="{FF2B5EF4-FFF2-40B4-BE49-F238E27FC236}">
                  <a16:creationId xmlns:a16="http://schemas.microsoft.com/office/drawing/2014/main" id="{8CB8691E-4E9D-4204-8F28-D5BEBE715D60}"/>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03" name="Freeform: Shape 274">
              <a:extLst>
                <a:ext uri="{FF2B5EF4-FFF2-40B4-BE49-F238E27FC236}">
                  <a16:creationId xmlns:a16="http://schemas.microsoft.com/office/drawing/2014/main" id="{B535DDB5-93E9-43D7-8269-3BBA8CD9B47B}"/>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04" name="Freeform: Shape 275">
              <a:extLst>
                <a:ext uri="{FF2B5EF4-FFF2-40B4-BE49-F238E27FC236}">
                  <a16:creationId xmlns:a16="http://schemas.microsoft.com/office/drawing/2014/main" id="{0AEC3335-5713-4B95-AD8B-851228B0AA2F}"/>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05" name="Freeform: Shape 276">
              <a:extLst>
                <a:ext uri="{FF2B5EF4-FFF2-40B4-BE49-F238E27FC236}">
                  <a16:creationId xmlns:a16="http://schemas.microsoft.com/office/drawing/2014/main" id="{3FF612DF-93FC-420E-9AC5-0EA4EBA5D04A}"/>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06" name="Freeform: Shape 277">
              <a:extLst>
                <a:ext uri="{FF2B5EF4-FFF2-40B4-BE49-F238E27FC236}">
                  <a16:creationId xmlns:a16="http://schemas.microsoft.com/office/drawing/2014/main" id="{45B972CF-E9E3-405C-BFC7-B63C204628A9}"/>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07" name="Freeform: Shape 278">
              <a:extLst>
                <a:ext uri="{FF2B5EF4-FFF2-40B4-BE49-F238E27FC236}">
                  <a16:creationId xmlns:a16="http://schemas.microsoft.com/office/drawing/2014/main" id="{F257B50A-2D19-467D-86F8-9AD0642E1A31}"/>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08" name="Freeform: Shape 279">
              <a:extLst>
                <a:ext uri="{FF2B5EF4-FFF2-40B4-BE49-F238E27FC236}">
                  <a16:creationId xmlns:a16="http://schemas.microsoft.com/office/drawing/2014/main" id="{8317FB10-C3A0-426E-9AE1-B4581E36897C}"/>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09" name="Freeform: Shape 280">
              <a:extLst>
                <a:ext uri="{FF2B5EF4-FFF2-40B4-BE49-F238E27FC236}">
                  <a16:creationId xmlns:a16="http://schemas.microsoft.com/office/drawing/2014/main" id="{8F968566-5828-44EB-ACB4-AADCABF8553F}"/>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10" name="Freeform: Shape 281">
              <a:extLst>
                <a:ext uri="{FF2B5EF4-FFF2-40B4-BE49-F238E27FC236}">
                  <a16:creationId xmlns:a16="http://schemas.microsoft.com/office/drawing/2014/main" id="{420FC5FE-5F6C-44F8-A5BD-D95344DA2EED}"/>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11" name="Freeform: Shape 282">
              <a:extLst>
                <a:ext uri="{FF2B5EF4-FFF2-40B4-BE49-F238E27FC236}">
                  <a16:creationId xmlns:a16="http://schemas.microsoft.com/office/drawing/2014/main" id="{06B2927E-60F0-4EAA-963C-3938DE7BBE23}"/>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2" name="Freeform: Shape 283">
              <a:extLst>
                <a:ext uri="{FF2B5EF4-FFF2-40B4-BE49-F238E27FC236}">
                  <a16:creationId xmlns:a16="http://schemas.microsoft.com/office/drawing/2014/main" id="{1B843192-9031-4B60-A8AE-55465E5BCEF7}"/>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13" name="Freeform: Shape 284">
              <a:extLst>
                <a:ext uri="{FF2B5EF4-FFF2-40B4-BE49-F238E27FC236}">
                  <a16:creationId xmlns:a16="http://schemas.microsoft.com/office/drawing/2014/main" id="{7320CD02-B559-4A15-8AAD-E7F183E2599F}"/>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14" name="Freeform: Shape 285">
              <a:extLst>
                <a:ext uri="{FF2B5EF4-FFF2-40B4-BE49-F238E27FC236}">
                  <a16:creationId xmlns:a16="http://schemas.microsoft.com/office/drawing/2014/main" id="{F452195C-A9D1-4298-BFB1-05CCB8D0D19D}"/>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15" name="Freeform: Shape 286">
              <a:extLst>
                <a:ext uri="{FF2B5EF4-FFF2-40B4-BE49-F238E27FC236}">
                  <a16:creationId xmlns:a16="http://schemas.microsoft.com/office/drawing/2014/main" id="{929857FF-3C71-4068-987F-F814C424B112}"/>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16" name="Freeform: Shape 287">
              <a:extLst>
                <a:ext uri="{FF2B5EF4-FFF2-40B4-BE49-F238E27FC236}">
                  <a16:creationId xmlns:a16="http://schemas.microsoft.com/office/drawing/2014/main" id="{68E7BF78-71C5-40AF-A642-3F7CB7E00AD1}"/>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17" name="Freeform: Shape 288">
              <a:extLst>
                <a:ext uri="{FF2B5EF4-FFF2-40B4-BE49-F238E27FC236}">
                  <a16:creationId xmlns:a16="http://schemas.microsoft.com/office/drawing/2014/main" id="{4F06E0F6-F934-4684-B0A1-3DADBDEC6C02}"/>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18" name="Freeform: Shape 289">
              <a:extLst>
                <a:ext uri="{FF2B5EF4-FFF2-40B4-BE49-F238E27FC236}">
                  <a16:creationId xmlns:a16="http://schemas.microsoft.com/office/drawing/2014/main" id="{DA7360DE-DEC3-4603-B6F5-588DC81D8084}"/>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19" name="Freeform: Shape 290">
              <a:extLst>
                <a:ext uri="{FF2B5EF4-FFF2-40B4-BE49-F238E27FC236}">
                  <a16:creationId xmlns:a16="http://schemas.microsoft.com/office/drawing/2014/main" id="{59E7642B-35AF-44CC-BD1B-B2760C85D876}"/>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20" name="Freeform: Shape 291">
              <a:extLst>
                <a:ext uri="{FF2B5EF4-FFF2-40B4-BE49-F238E27FC236}">
                  <a16:creationId xmlns:a16="http://schemas.microsoft.com/office/drawing/2014/main" id="{885B391F-FDD4-440F-9BB9-77256EEC31DE}"/>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21" name="Freeform: Shape 378">
              <a:extLst>
                <a:ext uri="{FF2B5EF4-FFF2-40B4-BE49-F238E27FC236}">
                  <a16:creationId xmlns:a16="http://schemas.microsoft.com/office/drawing/2014/main" id="{C45332C8-FF65-4FE3-A468-DB816CE0AE2F}"/>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22" name="Freeform: Shape 379">
              <a:extLst>
                <a:ext uri="{FF2B5EF4-FFF2-40B4-BE49-F238E27FC236}">
                  <a16:creationId xmlns:a16="http://schemas.microsoft.com/office/drawing/2014/main" id="{ADC016D5-9760-4298-99D5-F94F472AA148}"/>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23" name="Freeform: Shape 380">
              <a:extLst>
                <a:ext uri="{FF2B5EF4-FFF2-40B4-BE49-F238E27FC236}">
                  <a16:creationId xmlns:a16="http://schemas.microsoft.com/office/drawing/2014/main" id="{D64B9FC1-8F29-4A40-ADAB-41FD3B5AB846}"/>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24" name="Freeform: Shape 381">
              <a:extLst>
                <a:ext uri="{FF2B5EF4-FFF2-40B4-BE49-F238E27FC236}">
                  <a16:creationId xmlns:a16="http://schemas.microsoft.com/office/drawing/2014/main" id="{9015242A-D337-4B7E-9F4D-6EF0F350C520}"/>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25" name="Freeform: Shape 382">
              <a:extLst>
                <a:ext uri="{FF2B5EF4-FFF2-40B4-BE49-F238E27FC236}">
                  <a16:creationId xmlns:a16="http://schemas.microsoft.com/office/drawing/2014/main" id="{9E6D4531-1715-466A-8469-4F503A72FA22}"/>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26" name="Freeform: Shape 383">
              <a:extLst>
                <a:ext uri="{FF2B5EF4-FFF2-40B4-BE49-F238E27FC236}">
                  <a16:creationId xmlns:a16="http://schemas.microsoft.com/office/drawing/2014/main" id="{2937207B-10D6-4E1E-8664-BDB2FFF3B8B5}"/>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27" name="Freeform: Shape 384">
              <a:extLst>
                <a:ext uri="{FF2B5EF4-FFF2-40B4-BE49-F238E27FC236}">
                  <a16:creationId xmlns:a16="http://schemas.microsoft.com/office/drawing/2014/main" id="{78CB8393-3FD2-4750-998C-F75E41E5464B}"/>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8" name="Freeform: Shape 385">
              <a:extLst>
                <a:ext uri="{FF2B5EF4-FFF2-40B4-BE49-F238E27FC236}">
                  <a16:creationId xmlns:a16="http://schemas.microsoft.com/office/drawing/2014/main" id="{E276C587-07EF-4701-A8D9-D0E514E6EDE2}"/>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29" name="Freeform: Shape 386">
              <a:extLst>
                <a:ext uri="{FF2B5EF4-FFF2-40B4-BE49-F238E27FC236}">
                  <a16:creationId xmlns:a16="http://schemas.microsoft.com/office/drawing/2014/main" id="{A088AFD0-4FFD-4219-89CF-D1B7EA689E76}"/>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30" name="Freeform: Shape 387">
              <a:extLst>
                <a:ext uri="{FF2B5EF4-FFF2-40B4-BE49-F238E27FC236}">
                  <a16:creationId xmlns:a16="http://schemas.microsoft.com/office/drawing/2014/main" id="{C38A751A-F32E-48D2-8554-1B845126D635}"/>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31" name="Freeform: Shape 388">
              <a:extLst>
                <a:ext uri="{FF2B5EF4-FFF2-40B4-BE49-F238E27FC236}">
                  <a16:creationId xmlns:a16="http://schemas.microsoft.com/office/drawing/2014/main" id="{0E5FAC96-09E8-4DFC-8321-0CF9C0CCFBAD}"/>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32" name="Freeform: Shape 389">
              <a:extLst>
                <a:ext uri="{FF2B5EF4-FFF2-40B4-BE49-F238E27FC236}">
                  <a16:creationId xmlns:a16="http://schemas.microsoft.com/office/drawing/2014/main" id="{FA6B2209-D15B-4E68-98F1-2319AE085E07}"/>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33" name="Freeform: Shape 390">
              <a:extLst>
                <a:ext uri="{FF2B5EF4-FFF2-40B4-BE49-F238E27FC236}">
                  <a16:creationId xmlns:a16="http://schemas.microsoft.com/office/drawing/2014/main" id="{1A866B02-75EA-45CA-950A-F338CA750CEC}"/>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34" name="Freeform: Shape 391">
              <a:extLst>
                <a:ext uri="{FF2B5EF4-FFF2-40B4-BE49-F238E27FC236}">
                  <a16:creationId xmlns:a16="http://schemas.microsoft.com/office/drawing/2014/main" id="{8C5C0DDA-D573-4142-BB28-0AEC0137269C}"/>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35" name="Freeform: Shape 392">
              <a:extLst>
                <a:ext uri="{FF2B5EF4-FFF2-40B4-BE49-F238E27FC236}">
                  <a16:creationId xmlns:a16="http://schemas.microsoft.com/office/drawing/2014/main" id="{3E9ABA06-68E7-4627-932A-2383FA9B6E23}"/>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36" name="Freeform: Shape 393">
              <a:extLst>
                <a:ext uri="{FF2B5EF4-FFF2-40B4-BE49-F238E27FC236}">
                  <a16:creationId xmlns:a16="http://schemas.microsoft.com/office/drawing/2014/main" id="{353D52CA-9583-44FC-AA4F-B289627DA3E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37" name="Freeform: Shape 394">
              <a:extLst>
                <a:ext uri="{FF2B5EF4-FFF2-40B4-BE49-F238E27FC236}">
                  <a16:creationId xmlns:a16="http://schemas.microsoft.com/office/drawing/2014/main" id="{BD7C2237-5491-4BBD-8E0F-6839B70A4571}"/>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38" name="Freeform: Shape 395">
              <a:extLst>
                <a:ext uri="{FF2B5EF4-FFF2-40B4-BE49-F238E27FC236}">
                  <a16:creationId xmlns:a16="http://schemas.microsoft.com/office/drawing/2014/main" id="{EA833C1D-5073-4914-B3D1-0D69DA5C62D0}"/>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39" name="Freeform: Shape 396">
              <a:extLst>
                <a:ext uri="{FF2B5EF4-FFF2-40B4-BE49-F238E27FC236}">
                  <a16:creationId xmlns:a16="http://schemas.microsoft.com/office/drawing/2014/main" id="{00EFE022-3345-491E-91EF-30D90E3686D8}"/>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40" name="Freeform: Shape 397">
              <a:extLst>
                <a:ext uri="{FF2B5EF4-FFF2-40B4-BE49-F238E27FC236}">
                  <a16:creationId xmlns:a16="http://schemas.microsoft.com/office/drawing/2014/main" id="{7E57401F-DF9B-448A-BFC4-48996BB0C656}"/>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41" name="Freeform: Shape 398">
              <a:extLst>
                <a:ext uri="{FF2B5EF4-FFF2-40B4-BE49-F238E27FC236}">
                  <a16:creationId xmlns:a16="http://schemas.microsoft.com/office/drawing/2014/main" id="{676A13AC-D929-4FE9-A001-DC0D733E86F9}"/>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2" name="Freeform: Shape 399">
              <a:extLst>
                <a:ext uri="{FF2B5EF4-FFF2-40B4-BE49-F238E27FC236}">
                  <a16:creationId xmlns:a16="http://schemas.microsoft.com/office/drawing/2014/main" id="{96385B18-69C4-448B-8059-9571CA6CD440}"/>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43" name="Freeform: Shape 400">
              <a:extLst>
                <a:ext uri="{FF2B5EF4-FFF2-40B4-BE49-F238E27FC236}">
                  <a16:creationId xmlns:a16="http://schemas.microsoft.com/office/drawing/2014/main" id="{755A34B1-47A5-42AF-9503-D27C12D2CD49}"/>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44" name="Freeform: Shape 401">
              <a:extLst>
                <a:ext uri="{FF2B5EF4-FFF2-40B4-BE49-F238E27FC236}">
                  <a16:creationId xmlns:a16="http://schemas.microsoft.com/office/drawing/2014/main" id="{493E512A-545E-4501-A69A-B471C1740872}"/>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45" name="Freeform: Shape 402">
              <a:extLst>
                <a:ext uri="{FF2B5EF4-FFF2-40B4-BE49-F238E27FC236}">
                  <a16:creationId xmlns:a16="http://schemas.microsoft.com/office/drawing/2014/main" id="{1BD499C1-A4E6-4F6B-9D77-61BF89D51390}"/>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46" name="Freeform: Shape 403">
              <a:extLst>
                <a:ext uri="{FF2B5EF4-FFF2-40B4-BE49-F238E27FC236}">
                  <a16:creationId xmlns:a16="http://schemas.microsoft.com/office/drawing/2014/main" id="{3E505A0B-5FDE-4132-8FBC-83AE1A098FDC}"/>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47" name="Freeform: Shape 404">
              <a:extLst>
                <a:ext uri="{FF2B5EF4-FFF2-40B4-BE49-F238E27FC236}">
                  <a16:creationId xmlns:a16="http://schemas.microsoft.com/office/drawing/2014/main" id="{4802160A-0515-4C8B-AD22-89FA668784E7}"/>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48" name="Freeform: Shape 405">
              <a:extLst>
                <a:ext uri="{FF2B5EF4-FFF2-40B4-BE49-F238E27FC236}">
                  <a16:creationId xmlns:a16="http://schemas.microsoft.com/office/drawing/2014/main" id="{9CD9995B-C4D5-40BF-B2F2-39C31B7759E0}"/>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49" name="Freeform: Shape 406">
              <a:extLst>
                <a:ext uri="{FF2B5EF4-FFF2-40B4-BE49-F238E27FC236}">
                  <a16:creationId xmlns:a16="http://schemas.microsoft.com/office/drawing/2014/main" id="{689D1DEE-94F1-40BE-90DF-15F4AEE8947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50" name="Freeform: Shape 407">
              <a:extLst>
                <a:ext uri="{FF2B5EF4-FFF2-40B4-BE49-F238E27FC236}">
                  <a16:creationId xmlns:a16="http://schemas.microsoft.com/office/drawing/2014/main" id="{FFD575DB-A225-4C6A-AA92-002335701232}"/>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51" name="Freeform: Shape 408">
              <a:extLst>
                <a:ext uri="{FF2B5EF4-FFF2-40B4-BE49-F238E27FC236}">
                  <a16:creationId xmlns:a16="http://schemas.microsoft.com/office/drawing/2014/main" id="{5CEE2BCD-4672-4D5B-8E49-32FB4B74B71D}"/>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52" name="Freeform: Shape 409">
              <a:extLst>
                <a:ext uri="{FF2B5EF4-FFF2-40B4-BE49-F238E27FC236}">
                  <a16:creationId xmlns:a16="http://schemas.microsoft.com/office/drawing/2014/main" id="{1DB926C1-721D-4EFB-8901-387AB0C867B8}"/>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53" name="Freeform: Shape 410">
              <a:extLst>
                <a:ext uri="{FF2B5EF4-FFF2-40B4-BE49-F238E27FC236}">
                  <a16:creationId xmlns:a16="http://schemas.microsoft.com/office/drawing/2014/main" id="{601D8D60-6A7D-4AEF-A717-4D6197463C2B}"/>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54" name="Freeform: Shape 411">
              <a:extLst>
                <a:ext uri="{FF2B5EF4-FFF2-40B4-BE49-F238E27FC236}">
                  <a16:creationId xmlns:a16="http://schemas.microsoft.com/office/drawing/2014/main" id="{F9947B5C-BFD6-4A48-963F-377555DC67D2}"/>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5" name="Freeform: Shape 412">
              <a:extLst>
                <a:ext uri="{FF2B5EF4-FFF2-40B4-BE49-F238E27FC236}">
                  <a16:creationId xmlns:a16="http://schemas.microsoft.com/office/drawing/2014/main" id="{204EF0E9-C65B-4370-9A19-79BBC78E1D35}"/>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56" name="Freeform: Shape 413">
              <a:extLst>
                <a:ext uri="{FF2B5EF4-FFF2-40B4-BE49-F238E27FC236}">
                  <a16:creationId xmlns:a16="http://schemas.microsoft.com/office/drawing/2014/main" id="{43101C03-679C-446D-BD47-80B61894EC30}"/>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57" name="Freeform: Shape 414">
              <a:extLst>
                <a:ext uri="{FF2B5EF4-FFF2-40B4-BE49-F238E27FC236}">
                  <a16:creationId xmlns:a16="http://schemas.microsoft.com/office/drawing/2014/main" id="{5E3F2B0D-97E2-46DA-A142-4BFBD835D1E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462897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
        <p:nvSpPr>
          <p:cNvPr id="10" name="Google Shape;48;p2"/>
          <p:cNvSpPr txBox="1">
            <a:spLocks noGrp="1"/>
          </p:cNvSpPr>
          <p:nvPr>
            <p:ph type="ctrTitle"/>
          </p:nvPr>
        </p:nvSpPr>
        <p:spPr>
          <a:xfrm>
            <a:off x="0" y="2755250"/>
            <a:ext cx="12028569" cy="1663481"/>
          </a:xfrm>
          <a:prstGeom prst="rect">
            <a:avLst/>
          </a:prstGeom>
          <a:noFill/>
          <a:ln>
            <a:noFill/>
          </a:ln>
        </p:spPr>
        <p:txBody>
          <a:bodyPr spcFirstLastPara="1" wrap="square" lIns="91425" tIns="45700" rIns="91425" bIns="45700" anchor="t" anchorCtr="0">
            <a:normAutofit/>
          </a:bodyPr>
          <a:lstStyle/>
          <a:p>
            <a:pPr marL="0" lvl="0" indent="0" rtl="0">
              <a:lnSpc>
                <a:spcPct val="90000"/>
              </a:lnSpc>
              <a:spcBef>
                <a:spcPts val="0"/>
              </a:spcBef>
              <a:spcAft>
                <a:spcPts val="0"/>
              </a:spcAft>
              <a:buClr>
                <a:schemeClr val="accent1"/>
              </a:buClr>
              <a:buSzPts val="2800"/>
              <a:buFont typeface="Arial Black"/>
              <a:buNone/>
            </a:pPr>
            <a:r>
              <a:rPr lang="it-IT" sz="2800" dirty="0" smtClean="0"/>
              <a:t>DOES ANY OF THIS HAVE SOMETHING TO DO WITH CLIMATE CHANGE?</a:t>
            </a:r>
            <a:endParaRPr sz="2800" dirty="0"/>
          </a:p>
        </p:txBody>
      </p:sp>
    </p:spTree>
    <p:extLst>
      <p:ext uri="{BB962C8B-B14F-4D97-AF65-F5344CB8AC3E}">
        <p14:creationId xmlns:p14="http://schemas.microsoft.com/office/powerpoint/2010/main" val="6300938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756952"/>
          </a:xfrm>
          <a:prstGeom prst="rect">
            <a:avLst/>
          </a:prstGeom>
          <a:noFill/>
          <a:ln>
            <a:noFill/>
          </a:ln>
        </p:spPr>
        <p:txBody>
          <a:bodyPr spcFirstLastPara="1" wrap="square" lIns="91425" tIns="45700" rIns="91425" bIns="45700" anchor="b" anchorCtr="0">
            <a:normAutofit fontScale="90000"/>
          </a:bodyPr>
          <a:lstStyle/>
          <a:p>
            <a:pPr lvl="0" algn="l">
              <a:buSzPts val="2800"/>
            </a:pPr>
            <a:r>
              <a:rPr lang="it-IT" sz="2800" dirty="0" smtClean="0"/>
              <a:t>MEASURING THE ENVIRONMENTAL IMPACTS OF AI</a:t>
            </a:r>
            <a:br>
              <a:rPr lang="it-IT" sz="2800" dirty="0" smtClean="0"/>
            </a:br>
            <a:r>
              <a:rPr lang="it-IT" sz="2800" dirty="0" smtClean="0">
                <a:solidFill>
                  <a:schemeClr val="tx2">
                    <a:lumMod val="75000"/>
                  </a:schemeClr>
                </a:solidFill>
              </a:rPr>
              <a:t>Carbon-intensity</a:t>
            </a:r>
            <a:endParaRPr sz="2800" dirty="0">
              <a:solidFill>
                <a:schemeClr val="tx2">
                  <a:lumMod val="75000"/>
                </a:schemeClr>
              </a:solidFill>
            </a:endParaRPr>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7" y="1043764"/>
            <a:ext cx="11603403" cy="49188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dirty="0" smtClean="0">
                <a:solidFill>
                  <a:schemeClr val="dk1"/>
                </a:solidFill>
                <a:latin typeface="Lato Light"/>
              </a:rPr>
              <a:t>Three core components: natural (including material) resources, human labor and data.</a:t>
            </a:r>
          </a:p>
          <a:p>
            <a:pPr marL="342900" indent="-342900">
              <a:buFont typeface="Arial" panose="020B0604020202020204" pitchFamily="34" charset="0"/>
              <a:buChar char="•"/>
            </a:pPr>
            <a:r>
              <a:rPr lang="en-US" sz="2400" dirty="0" smtClean="0">
                <a:solidFill>
                  <a:schemeClr val="dk1"/>
                </a:solidFill>
                <a:latin typeface="Lato Light"/>
              </a:rPr>
              <a:t>From the natural resources point of view: extraction, production, consumption, waste, re-cycle are essential components.</a:t>
            </a:r>
          </a:p>
          <a:p>
            <a:pPr marL="342900" indent="-342900">
              <a:buFont typeface="Arial" panose="020B0604020202020204" pitchFamily="34" charset="0"/>
              <a:buChar char="•"/>
            </a:pPr>
            <a:r>
              <a:rPr lang="en-US" sz="2400" dirty="0" smtClean="0">
                <a:solidFill>
                  <a:schemeClr val="dk1"/>
                </a:solidFill>
                <a:latin typeface="Lato Light"/>
              </a:rPr>
              <a:t>In a 2019 paper, </a:t>
            </a:r>
            <a:r>
              <a:rPr lang="en-US" sz="2400" dirty="0" err="1" smtClean="0">
                <a:solidFill>
                  <a:schemeClr val="dk1"/>
                </a:solidFill>
                <a:latin typeface="Lato Light"/>
              </a:rPr>
              <a:t>Strubell</a:t>
            </a:r>
            <a:r>
              <a:rPr lang="en-US" sz="2400" dirty="0" smtClean="0">
                <a:solidFill>
                  <a:schemeClr val="dk1"/>
                </a:solidFill>
                <a:latin typeface="Lato Light"/>
              </a:rPr>
              <a:t> et al. estimated the energy and emission requirements to train big LLMs across many NLP tasks </a:t>
            </a:r>
            <a:endParaRPr lang="en-US" sz="2400" dirty="0">
              <a:solidFill>
                <a:schemeClr val="dk1"/>
              </a:solidFill>
              <a:latin typeface="Lato Light"/>
            </a:endParaRPr>
          </a:p>
        </p:txBody>
      </p:sp>
      <p:pic>
        <p:nvPicPr>
          <p:cNvPr id="2" name="Picture 1"/>
          <p:cNvPicPr>
            <a:picLocks noChangeAspect="1"/>
          </p:cNvPicPr>
          <p:nvPr/>
        </p:nvPicPr>
        <p:blipFill rotWithShape="1">
          <a:blip r:embed="rId4"/>
          <a:srcRect l="39097" t="43210" r="19306" b="30000"/>
          <a:stretch/>
        </p:blipFill>
        <p:spPr>
          <a:xfrm>
            <a:off x="245697" y="3310685"/>
            <a:ext cx="7607300" cy="2755900"/>
          </a:xfrm>
          <a:prstGeom prst="rect">
            <a:avLst/>
          </a:prstGeom>
        </p:spPr>
      </p:pic>
      <p:pic>
        <p:nvPicPr>
          <p:cNvPr id="3" name="Picture 2"/>
          <p:cNvPicPr>
            <a:picLocks noChangeAspect="1"/>
          </p:cNvPicPr>
          <p:nvPr/>
        </p:nvPicPr>
        <p:blipFill rotWithShape="1">
          <a:blip r:embed="rId5"/>
          <a:srcRect l="59792" t="53704" r="19375" b="21111"/>
          <a:stretch/>
        </p:blipFill>
        <p:spPr>
          <a:xfrm>
            <a:off x="8088489" y="3393235"/>
            <a:ext cx="3810000" cy="2590800"/>
          </a:xfrm>
          <a:prstGeom prst="rect">
            <a:avLst/>
          </a:prstGeom>
        </p:spPr>
      </p:pic>
    </p:spTree>
    <p:extLst>
      <p:ext uri="{BB962C8B-B14F-4D97-AF65-F5344CB8AC3E}">
        <p14:creationId xmlns:p14="http://schemas.microsoft.com/office/powerpoint/2010/main" val="4686978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756952"/>
          </a:xfrm>
          <a:prstGeom prst="rect">
            <a:avLst/>
          </a:prstGeom>
          <a:noFill/>
          <a:ln>
            <a:noFill/>
          </a:ln>
        </p:spPr>
        <p:txBody>
          <a:bodyPr spcFirstLastPara="1" wrap="square" lIns="91425" tIns="45700" rIns="91425" bIns="45700" anchor="b" anchorCtr="0">
            <a:normAutofit fontScale="90000"/>
          </a:bodyPr>
          <a:lstStyle/>
          <a:p>
            <a:pPr lvl="0" algn="l">
              <a:buSzPts val="2800"/>
            </a:pPr>
            <a:r>
              <a:rPr lang="it-IT" sz="2800" dirty="0" smtClean="0"/>
              <a:t>MEASURING THE ENVIRONMENTAL IMPACTS OF AI</a:t>
            </a:r>
            <a:br>
              <a:rPr lang="it-IT" sz="2800" dirty="0" smtClean="0"/>
            </a:br>
            <a:r>
              <a:rPr lang="it-IT" sz="2800" dirty="0" smtClean="0">
                <a:solidFill>
                  <a:schemeClr val="tx2">
                    <a:lumMod val="75000"/>
                  </a:schemeClr>
                </a:solidFill>
              </a:rPr>
              <a:t>Carbon-intensity</a:t>
            </a:r>
            <a:endParaRPr sz="2800" dirty="0">
              <a:solidFill>
                <a:schemeClr val="tx2">
                  <a:lumMod val="75000"/>
                </a:schemeClr>
              </a:solidFill>
            </a:endParaRPr>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7" y="1043765"/>
            <a:ext cx="3513503" cy="2443996"/>
          </a:xfrm>
          <a:prstGeom prst="rect">
            <a:avLst/>
          </a:prstGeom>
        </p:spPr>
        <p:txBody>
          <a:bodyPr>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dirty="0" smtClean="0">
                <a:solidFill>
                  <a:schemeClr val="dk1"/>
                </a:solidFill>
                <a:latin typeface="Lato Light"/>
              </a:rPr>
              <a:t>In a 2022 paper, </a:t>
            </a:r>
            <a:r>
              <a:rPr lang="en-US" sz="2400" dirty="0" err="1" smtClean="0">
                <a:solidFill>
                  <a:schemeClr val="dk1"/>
                </a:solidFill>
                <a:latin typeface="Lato Light"/>
              </a:rPr>
              <a:t>Luccion</a:t>
            </a:r>
            <a:r>
              <a:rPr lang="en-US" sz="2400" dirty="0" smtClean="0">
                <a:solidFill>
                  <a:schemeClr val="dk1"/>
                </a:solidFill>
                <a:latin typeface="Lato Light"/>
              </a:rPr>
              <a:t> and co-authors focused on the computation of embodied emissions, dynamic consumption and idle power consumption from training of the BLOOM model</a:t>
            </a:r>
            <a:endParaRPr lang="en-US" sz="2400" dirty="0">
              <a:solidFill>
                <a:schemeClr val="dk1"/>
              </a:solidFill>
              <a:latin typeface="Lato Light"/>
            </a:endParaRPr>
          </a:p>
        </p:txBody>
      </p:sp>
      <p:pic>
        <p:nvPicPr>
          <p:cNvPr id="4" name="Picture 3"/>
          <p:cNvPicPr>
            <a:picLocks noChangeAspect="1"/>
          </p:cNvPicPr>
          <p:nvPr/>
        </p:nvPicPr>
        <p:blipFill rotWithShape="1">
          <a:blip r:embed="rId4"/>
          <a:srcRect l="36666" t="40123" r="18472" b="38025"/>
          <a:stretch/>
        </p:blipFill>
        <p:spPr>
          <a:xfrm>
            <a:off x="3987800" y="1043765"/>
            <a:ext cx="8204200" cy="2247900"/>
          </a:xfrm>
          <a:prstGeom prst="rect">
            <a:avLst/>
          </a:prstGeom>
        </p:spPr>
      </p:pic>
      <p:pic>
        <p:nvPicPr>
          <p:cNvPr id="5" name="Picture 4"/>
          <p:cNvPicPr>
            <a:picLocks noChangeAspect="1"/>
          </p:cNvPicPr>
          <p:nvPr/>
        </p:nvPicPr>
        <p:blipFill rotWithShape="1">
          <a:blip r:embed="rId5"/>
          <a:srcRect l="30926" t="49526" r="12963" b="26153"/>
          <a:stretch/>
        </p:blipFill>
        <p:spPr>
          <a:xfrm>
            <a:off x="0" y="3628185"/>
            <a:ext cx="10261601" cy="2501900"/>
          </a:xfrm>
          <a:prstGeom prst="rect">
            <a:avLst/>
          </a:prstGeom>
        </p:spPr>
      </p:pic>
    </p:spTree>
    <p:extLst>
      <p:ext uri="{BB962C8B-B14F-4D97-AF65-F5344CB8AC3E}">
        <p14:creationId xmlns:p14="http://schemas.microsoft.com/office/powerpoint/2010/main" val="560796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756952"/>
          </a:xfrm>
          <a:prstGeom prst="rect">
            <a:avLst/>
          </a:prstGeom>
          <a:noFill/>
          <a:ln>
            <a:noFill/>
          </a:ln>
        </p:spPr>
        <p:txBody>
          <a:bodyPr spcFirstLastPara="1" wrap="square" lIns="91425" tIns="45700" rIns="91425" bIns="45700" anchor="b" anchorCtr="0">
            <a:normAutofit fontScale="90000"/>
          </a:bodyPr>
          <a:lstStyle/>
          <a:p>
            <a:pPr lvl="0" algn="l">
              <a:buSzPts val="2800"/>
            </a:pPr>
            <a:r>
              <a:rPr lang="it-IT" sz="2800" dirty="0" smtClean="0"/>
              <a:t>MEASURING THE ENVIRONMENTAL IMPACTS OF AI</a:t>
            </a:r>
            <a:br>
              <a:rPr lang="it-IT" sz="2800" dirty="0" smtClean="0"/>
            </a:br>
            <a:r>
              <a:rPr lang="it-IT" sz="2800" dirty="0" smtClean="0">
                <a:solidFill>
                  <a:schemeClr val="tx2">
                    <a:lumMod val="75000"/>
                  </a:schemeClr>
                </a:solidFill>
              </a:rPr>
              <a:t>Carbon-intensity</a:t>
            </a:r>
            <a:endParaRPr sz="2800" dirty="0">
              <a:solidFill>
                <a:schemeClr val="tx2">
                  <a:lumMod val="75000"/>
                </a:schemeClr>
              </a:solidFill>
            </a:endParaRPr>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7" y="1043765"/>
            <a:ext cx="11359281" cy="2443996"/>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dk1"/>
                </a:solidFill>
                <a:latin typeface="Lato Light"/>
              </a:rPr>
              <a:t>1 </a:t>
            </a:r>
            <a:r>
              <a:rPr lang="en-US" sz="2400" dirty="0" err="1">
                <a:solidFill>
                  <a:schemeClr val="dk1"/>
                </a:solidFill>
                <a:latin typeface="Lato Light"/>
              </a:rPr>
              <a:t>tonne</a:t>
            </a:r>
            <a:r>
              <a:rPr lang="en-US" sz="2400" dirty="0">
                <a:solidFill>
                  <a:schemeClr val="dk1"/>
                </a:solidFill>
                <a:latin typeface="Lato Light"/>
              </a:rPr>
              <a:t> of CO2 is equal to</a:t>
            </a:r>
            <a:r>
              <a:rPr lang="en-US" sz="2400" dirty="0" smtClean="0">
                <a:solidFill>
                  <a:schemeClr val="dk1"/>
                </a:solidFill>
                <a:latin typeface="Lato Light"/>
              </a:rPr>
              <a:t>…</a:t>
            </a:r>
          </a:p>
          <a:p>
            <a:pPr marL="342900" indent="-342900">
              <a:buFont typeface="Arial" panose="020B0604020202020204" pitchFamily="34" charset="0"/>
              <a:buChar char="•"/>
            </a:pPr>
            <a:r>
              <a:rPr lang="en-US" sz="2400" dirty="0">
                <a:solidFill>
                  <a:schemeClr val="dk1"/>
                </a:solidFill>
                <a:latin typeface="Lato Light"/>
              </a:rPr>
              <a:t>72 trips Amsterdam – Paris with the </a:t>
            </a:r>
            <a:r>
              <a:rPr lang="en-US" sz="2400" dirty="0" err="1" smtClean="0">
                <a:solidFill>
                  <a:schemeClr val="dk1"/>
                </a:solidFill>
                <a:latin typeface="Lato Light"/>
              </a:rPr>
              <a:t>Thalys</a:t>
            </a:r>
            <a:endParaRPr lang="en-US" sz="2400" dirty="0" smtClean="0">
              <a:solidFill>
                <a:schemeClr val="dk1"/>
              </a:solidFill>
              <a:latin typeface="Lato Light"/>
            </a:endParaRPr>
          </a:p>
          <a:p>
            <a:pPr marL="342900" indent="-342900">
              <a:buFont typeface="Arial" panose="020B0604020202020204" pitchFamily="34" charset="0"/>
              <a:buChar char="•"/>
            </a:pPr>
            <a:r>
              <a:rPr lang="en-US" sz="2400" dirty="0">
                <a:solidFill>
                  <a:schemeClr val="dk1"/>
                </a:solidFill>
                <a:latin typeface="Lato Light"/>
              </a:rPr>
              <a:t>1 car on gasoline driving half a year in </a:t>
            </a:r>
            <a:r>
              <a:rPr lang="en-US" sz="2400" dirty="0" smtClean="0">
                <a:solidFill>
                  <a:schemeClr val="dk1"/>
                </a:solidFill>
                <a:latin typeface="Lato Light"/>
              </a:rPr>
              <a:t>the Netherlands</a:t>
            </a:r>
          </a:p>
          <a:p>
            <a:pPr marL="342900" indent="-342900">
              <a:buFont typeface="Arial" panose="020B0604020202020204" pitchFamily="34" charset="0"/>
              <a:buChar char="•"/>
            </a:pPr>
            <a:endParaRPr lang="en-US" sz="2400" dirty="0">
              <a:solidFill>
                <a:schemeClr val="dk1"/>
              </a:solidFill>
              <a:latin typeface="Lato Light"/>
            </a:endParaRPr>
          </a:p>
          <a:p>
            <a:r>
              <a:rPr lang="en-US" sz="2400" dirty="0" smtClean="0">
                <a:solidFill>
                  <a:schemeClr val="dk1"/>
                </a:solidFill>
                <a:latin typeface="Lato Light"/>
              </a:rPr>
              <a:t>1 </a:t>
            </a:r>
            <a:r>
              <a:rPr lang="en-US" sz="2400" dirty="0" err="1" smtClean="0">
                <a:solidFill>
                  <a:schemeClr val="dk1"/>
                </a:solidFill>
                <a:latin typeface="Lato Light"/>
              </a:rPr>
              <a:t>tonne</a:t>
            </a:r>
            <a:r>
              <a:rPr lang="en-US" sz="2400" dirty="0" smtClean="0">
                <a:solidFill>
                  <a:schemeClr val="dk1"/>
                </a:solidFill>
                <a:latin typeface="Lato Light"/>
              </a:rPr>
              <a:t> of CO2 are equal to 500 CO2 fire </a:t>
            </a:r>
            <a:r>
              <a:rPr lang="en-US" sz="2400" dirty="0" err="1" smtClean="0">
                <a:solidFill>
                  <a:schemeClr val="dk1"/>
                </a:solidFill>
                <a:latin typeface="Lato Light"/>
              </a:rPr>
              <a:t>exstinguishers</a:t>
            </a:r>
            <a:endParaRPr lang="en-US" sz="2400" dirty="0" smtClean="0">
              <a:solidFill>
                <a:schemeClr val="dk1"/>
              </a:solidFill>
              <a:latin typeface="Lato Light"/>
            </a:endParaRPr>
          </a:p>
          <a:p>
            <a:pPr marL="342900" lvl="1" indent="-342900">
              <a:buFont typeface="Arial" panose="020B0604020202020204" pitchFamily="34" charset="0"/>
              <a:buChar char="•"/>
            </a:pPr>
            <a:endParaRPr lang="en-US" sz="2400" dirty="0">
              <a:solidFill>
                <a:schemeClr val="dk1"/>
              </a:solidFill>
              <a:latin typeface="Lato Light"/>
            </a:endParaRPr>
          </a:p>
        </p:txBody>
      </p:sp>
      <p:pic>
        <p:nvPicPr>
          <p:cNvPr id="5" name="Picture 4"/>
          <p:cNvPicPr>
            <a:picLocks noChangeAspect="1"/>
          </p:cNvPicPr>
          <p:nvPr/>
        </p:nvPicPr>
        <p:blipFill rotWithShape="1">
          <a:blip r:embed="rId4"/>
          <a:srcRect l="30926" t="49526" r="12963" b="26153"/>
          <a:stretch/>
        </p:blipFill>
        <p:spPr>
          <a:xfrm>
            <a:off x="0" y="3628185"/>
            <a:ext cx="10261601" cy="2501900"/>
          </a:xfrm>
          <a:prstGeom prst="rect">
            <a:avLst/>
          </a:prstGeom>
        </p:spPr>
      </p:pic>
    </p:spTree>
    <p:extLst>
      <p:ext uri="{BB962C8B-B14F-4D97-AF65-F5344CB8AC3E}">
        <p14:creationId xmlns:p14="http://schemas.microsoft.com/office/powerpoint/2010/main" val="33774177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756952"/>
          </a:xfrm>
          <a:prstGeom prst="rect">
            <a:avLst/>
          </a:prstGeom>
          <a:noFill/>
          <a:ln>
            <a:noFill/>
          </a:ln>
        </p:spPr>
        <p:txBody>
          <a:bodyPr spcFirstLastPara="1" wrap="square" lIns="91425" tIns="45700" rIns="91425" bIns="45700" anchor="b" anchorCtr="0">
            <a:normAutofit fontScale="90000"/>
          </a:bodyPr>
          <a:lstStyle/>
          <a:p>
            <a:pPr lvl="0" algn="l">
              <a:buSzPts val="2800"/>
            </a:pPr>
            <a:r>
              <a:rPr lang="it-IT" sz="2800" dirty="0" smtClean="0"/>
              <a:t>MEASURING THE ENVIRONMENTAL IMPACTS OF AI</a:t>
            </a:r>
            <a:br>
              <a:rPr lang="it-IT" sz="2800" dirty="0" smtClean="0"/>
            </a:br>
            <a:r>
              <a:rPr lang="it-IT" sz="2800" dirty="0" smtClean="0">
                <a:solidFill>
                  <a:schemeClr val="tx2">
                    <a:lumMod val="75000"/>
                  </a:schemeClr>
                </a:solidFill>
              </a:rPr>
              <a:t>Resource-intensity: waste</a:t>
            </a:r>
            <a:endParaRPr sz="2800" dirty="0">
              <a:solidFill>
                <a:schemeClr val="tx2">
                  <a:lumMod val="75000"/>
                </a:schemeClr>
              </a:solidFill>
            </a:endParaRPr>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8" y="1043764"/>
            <a:ext cx="4840652" cy="46204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dk1"/>
                </a:solidFill>
                <a:latin typeface="Lato Light"/>
              </a:rPr>
              <a:t>Obsolete hardware – eventually becoming e-waste – is usually moved to low and lower-middle income countries, causing health damages.</a:t>
            </a:r>
          </a:p>
          <a:p>
            <a:endParaRPr lang="en-US" sz="2400" dirty="0">
              <a:solidFill>
                <a:schemeClr val="dk1"/>
              </a:solidFill>
              <a:latin typeface="Lato Light"/>
            </a:endParaRPr>
          </a:p>
        </p:txBody>
      </p:sp>
      <p:pic>
        <p:nvPicPr>
          <p:cNvPr id="3" name="Picture 2"/>
          <p:cNvPicPr>
            <a:picLocks noChangeAspect="1"/>
          </p:cNvPicPr>
          <p:nvPr/>
        </p:nvPicPr>
        <p:blipFill rotWithShape="1">
          <a:blip r:embed="rId4"/>
          <a:srcRect l="69063" t="23167" r="11511" b="29499"/>
          <a:stretch/>
        </p:blipFill>
        <p:spPr>
          <a:xfrm>
            <a:off x="5086350" y="557154"/>
            <a:ext cx="7105650" cy="5410200"/>
          </a:xfrm>
          <a:prstGeom prst="rect">
            <a:avLst/>
          </a:prstGeom>
        </p:spPr>
      </p:pic>
      <p:sp>
        <p:nvSpPr>
          <p:cNvPr id="4" name="Rectangle 3"/>
          <p:cNvSpPr/>
          <p:nvPr/>
        </p:nvSpPr>
        <p:spPr>
          <a:xfrm>
            <a:off x="10009" y="5869696"/>
            <a:ext cx="12082386" cy="400110"/>
          </a:xfrm>
          <a:prstGeom prst="rect">
            <a:avLst/>
          </a:prstGeom>
        </p:spPr>
        <p:txBody>
          <a:bodyPr wrap="square">
            <a:spAutoFit/>
          </a:bodyPr>
          <a:lstStyle/>
          <a:p>
            <a:r>
              <a:rPr lang="sv-SE" sz="1000" dirty="0" smtClean="0"/>
              <a:t>Source: </a:t>
            </a:r>
            <a:r>
              <a:rPr lang="sv-SE" sz="1000" dirty="0" err="1" smtClean="0"/>
              <a:t>Lebbie</a:t>
            </a:r>
            <a:r>
              <a:rPr lang="sv-SE" sz="1000" dirty="0"/>
              <a:t>, T.S.; </a:t>
            </a:r>
            <a:r>
              <a:rPr lang="sv-SE" sz="1000" dirty="0" err="1"/>
              <a:t>Moyebi</a:t>
            </a:r>
            <a:r>
              <a:rPr lang="sv-SE" sz="1000" dirty="0"/>
              <a:t>, O.D.; Asante, K.A.; </a:t>
            </a:r>
            <a:r>
              <a:rPr lang="sv-SE" sz="1000" dirty="0" err="1"/>
              <a:t>Fobil</a:t>
            </a:r>
            <a:r>
              <a:rPr lang="sv-SE" sz="1000" dirty="0"/>
              <a:t>, J.; Brune-</a:t>
            </a:r>
            <a:r>
              <a:rPr lang="sv-SE" sz="1000" dirty="0" err="1"/>
              <a:t>Drisse</a:t>
            </a:r>
            <a:r>
              <a:rPr lang="sv-SE" sz="1000" dirty="0"/>
              <a:t>, M.N.; </a:t>
            </a:r>
            <a:r>
              <a:rPr lang="sv-SE" sz="1000" dirty="0" err="1"/>
              <a:t>Suk</a:t>
            </a:r>
            <a:r>
              <a:rPr lang="sv-SE" sz="1000" dirty="0"/>
              <a:t>, W.A.; Sly, P.D.; Gorman, J.; Carpenter, D.O. E-Waste in </a:t>
            </a:r>
            <a:r>
              <a:rPr lang="sv-SE" sz="1000" dirty="0" err="1"/>
              <a:t>Africa</a:t>
            </a:r>
            <a:r>
              <a:rPr lang="sv-SE" sz="1000" dirty="0"/>
              <a:t>: A </a:t>
            </a:r>
            <a:r>
              <a:rPr lang="sv-SE" sz="1000" dirty="0" err="1"/>
              <a:t>Serious</a:t>
            </a:r>
            <a:r>
              <a:rPr lang="sv-SE" sz="1000" dirty="0"/>
              <a:t> </a:t>
            </a:r>
            <a:r>
              <a:rPr lang="sv-SE" sz="1000" dirty="0" err="1"/>
              <a:t>Threat</a:t>
            </a:r>
            <a:r>
              <a:rPr lang="sv-SE" sz="1000" dirty="0"/>
              <a:t> to the Health </a:t>
            </a:r>
            <a:r>
              <a:rPr lang="sv-SE" sz="1000" dirty="0" err="1"/>
              <a:t>of</a:t>
            </a:r>
            <a:r>
              <a:rPr lang="sv-SE" sz="1000" dirty="0"/>
              <a:t> Children. </a:t>
            </a:r>
            <a:r>
              <a:rPr lang="sv-SE" sz="1000" dirty="0" err="1"/>
              <a:t>Int</a:t>
            </a:r>
            <a:r>
              <a:rPr lang="sv-SE" sz="1000" dirty="0"/>
              <a:t>. J. </a:t>
            </a:r>
            <a:r>
              <a:rPr lang="sv-SE" sz="1000" dirty="0" err="1"/>
              <a:t>Environ</a:t>
            </a:r>
            <a:r>
              <a:rPr lang="sv-SE" sz="1000" dirty="0"/>
              <a:t>. Res. Public Health 2021, 18, 8488. https://doi.org/ 10.3390/ijerph18168488</a:t>
            </a:r>
          </a:p>
        </p:txBody>
      </p:sp>
    </p:spTree>
    <p:extLst>
      <p:ext uri="{BB962C8B-B14F-4D97-AF65-F5344CB8AC3E}">
        <p14:creationId xmlns:p14="http://schemas.microsoft.com/office/powerpoint/2010/main" val="8122019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756952"/>
          </a:xfrm>
          <a:prstGeom prst="rect">
            <a:avLst/>
          </a:prstGeom>
          <a:noFill/>
          <a:ln>
            <a:noFill/>
          </a:ln>
        </p:spPr>
        <p:txBody>
          <a:bodyPr spcFirstLastPara="1" wrap="square" lIns="91425" tIns="45700" rIns="91425" bIns="45700" anchor="b" anchorCtr="0">
            <a:normAutofit fontScale="90000"/>
          </a:bodyPr>
          <a:lstStyle/>
          <a:p>
            <a:pPr lvl="0" algn="l">
              <a:buSzPts val="2800"/>
            </a:pPr>
            <a:r>
              <a:rPr lang="it-IT" sz="2800" dirty="0" smtClean="0"/>
              <a:t>MEASURING THE ENVIRONMENTAL IMPACTS OF AI</a:t>
            </a:r>
            <a:br>
              <a:rPr lang="it-IT" sz="2800" dirty="0" smtClean="0"/>
            </a:br>
            <a:r>
              <a:rPr lang="it-IT" sz="2800" dirty="0" smtClean="0">
                <a:solidFill>
                  <a:schemeClr val="tx2">
                    <a:lumMod val="75000"/>
                  </a:schemeClr>
                </a:solidFill>
              </a:rPr>
              <a:t>Resource-intensity: water</a:t>
            </a:r>
            <a:endParaRPr sz="2800" dirty="0">
              <a:solidFill>
                <a:schemeClr val="tx2">
                  <a:lumMod val="75000"/>
                </a:schemeClr>
              </a:solidFill>
            </a:endParaRPr>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8" y="1043764"/>
            <a:ext cx="6902928" cy="4620435"/>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dk1"/>
                </a:solidFill>
                <a:latin typeface="Lato Light"/>
              </a:rPr>
              <a:t>Within 15 minutes, a data center can reach a &gt;40C temperature.</a:t>
            </a:r>
          </a:p>
          <a:p>
            <a:endParaRPr lang="en-US" sz="2400" dirty="0">
              <a:solidFill>
                <a:schemeClr val="dk1"/>
              </a:solidFill>
              <a:latin typeface="Lato Light"/>
            </a:endParaRPr>
          </a:p>
          <a:p>
            <a:r>
              <a:rPr lang="en-US" sz="2400" dirty="0">
                <a:solidFill>
                  <a:schemeClr val="dk1"/>
                </a:solidFill>
                <a:latin typeface="Lato Light"/>
              </a:rPr>
              <a:t>DCs were responsible for approximately 3% of the electricity consumption and almost 4% greenhouse gas emissions </a:t>
            </a:r>
            <a:r>
              <a:rPr lang="en-US" sz="2400" dirty="0" smtClean="0">
                <a:solidFill>
                  <a:schemeClr val="dk1"/>
                </a:solidFill>
                <a:latin typeface="Lato Light"/>
              </a:rPr>
              <a:t>globally (Huang et al., </a:t>
            </a:r>
            <a:r>
              <a:rPr lang="en-US" sz="2400" dirty="0">
                <a:solidFill>
                  <a:schemeClr val="dk1"/>
                </a:solidFill>
                <a:latin typeface="Lato Light"/>
              </a:rPr>
              <a:t>2020) and </a:t>
            </a:r>
            <a:r>
              <a:rPr lang="en-US" sz="2400" dirty="0" smtClean="0">
                <a:solidFill>
                  <a:schemeClr val="dk1"/>
                </a:solidFill>
                <a:latin typeface="Lato Light"/>
              </a:rPr>
              <a:t>cooling </a:t>
            </a:r>
            <a:r>
              <a:rPr lang="en-US" sz="2400" dirty="0">
                <a:solidFill>
                  <a:schemeClr val="dk1"/>
                </a:solidFill>
                <a:latin typeface="Lato Light"/>
              </a:rPr>
              <a:t>accounts for approximately 40 percent of a data center’s energy </a:t>
            </a:r>
            <a:r>
              <a:rPr lang="en-US" sz="2400" dirty="0" smtClean="0">
                <a:solidFill>
                  <a:schemeClr val="dk1"/>
                </a:solidFill>
                <a:latin typeface="Lato Light"/>
              </a:rPr>
              <a:t>consumption</a:t>
            </a:r>
            <a:r>
              <a:rPr lang="en-US" sz="2400" dirty="0">
                <a:solidFill>
                  <a:schemeClr val="dk1"/>
                </a:solidFill>
                <a:latin typeface="Lato Light"/>
              </a:rPr>
              <a:t> </a:t>
            </a:r>
            <a:r>
              <a:rPr lang="en-US" sz="2400" dirty="0" smtClean="0">
                <a:solidFill>
                  <a:schemeClr val="dk1"/>
                </a:solidFill>
                <a:latin typeface="Lato Light"/>
              </a:rPr>
              <a:t>(Yuan et al., 2023).</a:t>
            </a:r>
          </a:p>
          <a:p>
            <a:endParaRPr lang="en-US" sz="2400" dirty="0">
              <a:solidFill>
                <a:schemeClr val="dk1"/>
              </a:solidFill>
              <a:latin typeface="Lato Light"/>
            </a:endParaRPr>
          </a:p>
          <a:p>
            <a:r>
              <a:rPr lang="en-US" sz="2400" dirty="0" smtClean="0">
                <a:solidFill>
                  <a:schemeClr val="dk1"/>
                </a:solidFill>
                <a:latin typeface="Lato Light"/>
              </a:rPr>
              <a:t>Training GPT-3 </a:t>
            </a:r>
            <a:r>
              <a:rPr lang="en-US" sz="2400" dirty="0">
                <a:solidFill>
                  <a:schemeClr val="dk1"/>
                </a:solidFill>
                <a:latin typeface="Lato Light"/>
              </a:rPr>
              <a:t>in Microsoft’s state-of-the-art U.S. data centers can directly evaporate 700,000 liters of clean </a:t>
            </a:r>
            <a:r>
              <a:rPr lang="en-US" sz="2400" dirty="0" smtClean="0">
                <a:solidFill>
                  <a:schemeClr val="dk1"/>
                </a:solidFill>
                <a:latin typeface="Lato Light"/>
              </a:rPr>
              <a:t>freshwater (Li et al., 2023)</a:t>
            </a:r>
            <a:endParaRPr lang="en-US" sz="2400" dirty="0">
              <a:solidFill>
                <a:schemeClr val="dk1"/>
              </a:solidFill>
              <a:latin typeface="Lato Light"/>
            </a:endParaRPr>
          </a:p>
        </p:txBody>
      </p:sp>
      <p:pic>
        <p:nvPicPr>
          <p:cNvPr id="2" name="Picture 1"/>
          <p:cNvPicPr>
            <a:picLocks noChangeAspect="1"/>
          </p:cNvPicPr>
          <p:nvPr/>
        </p:nvPicPr>
        <p:blipFill rotWithShape="1">
          <a:blip r:embed="rId4"/>
          <a:srcRect l="42918" t="31605" r="13749" b="7408"/>
          <a:stretch/>
        </p:blipFill>
        <p:spPr>
          <a:xfrm>
            <a:off x="7342531" y="1297924"/>
            <a:ext cx="4555958" cy="3606800"/>
          </a:xfrm>
          <a:prstGeom prst="rect">
            <a:avLst/>
          </a:prstGeom>
        </p:spPr>
      </p:pic>
    </p:spTree>
    <p:extLst>
      <p:ext uri="{BB962C8B-B14F-4D97-AF65-F5344CB8AC3E}">
        <p14:creationId xmlns:p14="http://schemas.microsoft.com/office/powerpoint/2010/main" val="1138621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756952"/>
          </a:xfrm>
          <a:prstGeom prst="rect">
            <a:avLst/>
          </a:prstGeom>
          <a:noFill/>
          <a:ln>
            <a:noFill/>
          </a:ln>
        </p:spPr>
        <p:txBody>
          <a:bodyPr spcFirstLastPara="1" wrap="square" lIns="91425" tIns="45700" rIns="91425" bIns="45700" anchor="b" anchorCtr="0">
            <a:normAutofit fontScale="90000"/>
          </a:bodyPr>
          <a:lstStyle/>
          <a:p>
            <a:pPr lvl="0" algn="l">
              <a:buSzPts val="2800"/>
            </a:pPr>
            <a:r>
              <a:rPr lang="it-IT" sz="2800" dirty="0" smtClean="0"/>
              <a:t>MEASURING THE ENVIRONMENTAL IMPACTS OF AI</a:t>
            </a:r>
            <a:br>
              <a:rPr lang="it-IT" sz="2800" dirty="0" smtClean="0"/>
            </a:br>
            <a:r>
              <a:rPr lang="it-IT" sz="2800" dirty="0" smtClean="0">
                <a:solidFill>
                  <a:schemeClr val="tx2">
                    <a:lumMod val="75000"/>
                  </a:schemeClr>
                </a:solidFill>
              </a:rPr>
              <a:t>Conclusions</a:t>
            </a:r>
            <a:endParaRPr sz="2800" dirty="0">
              <a:solidFill>
                <a:schemeClr val="tx2">
                  <a:lumMod val="75000"/>
                </a:schemeClr>
              </a:solidFill>
            </a:endParaRPr>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7" y="1043764"/>
            <a:ext cx="11556835" cy="46204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dk1"/>
                </a:solidFill>
                <a:latin typeface="Lato Light"/>
              </a:rPr>
              <a:t>Beyond the environmental impact, there are social and economic considerations (displacement, </a:t>
            </a:r>
            <a:r>
              <a:rPr lang="en-US" sz="2400" dirty="0" err="1" smtClean="0">
                <a:solidFill>
                  <a:schemeClr val="dk1"/>
                </a:solidFill>
                <a:latin typeface="Lato Light"/>
              </a:rPr>
              <a:t>labour</a:t>
            </a:r>
            <a:r>
              <a:rPr lang="en-US" sz="2400" dirty="0" smtClean="0">
                <a:solidFill>
                  <a:schemeClr val="dk1"/>
                </a:solidFill>
                <a:latin typeface="Lato Light"/>
              </a:rPr>
              <a:t> market implications, human rights. </a:t>
            </a:r>
            <a:r>
              <a:rPr lang="en-US" sz="2400" dirty="0" err="1" smtClean="0">
                <a:solidFill>
                  <a:schemeClr val="dk1"/>
                </a:solidFill>
                <a:latin typeface="Lato Light"/>
              </a:rPr>
              <a:t>Etc</a:t>
            </a:r>
            <a:r>
              <a:rPr lang="en-US" sz="2400" dirty="0" smtClean="0">
                <a:solidFill>
                  <a:schemeClr val="dk1"/>
                </a:solidFill>
                <a:latin typeface="Lato Light"/>
              </a:rPr>
              <a:t>)</a:t>
            </a:r>
          </a:p>
          <a:p>
            <a:endParaRPr lang="en-US" sz="2400" dirty="0">
              <a:solidFill>
                <a:schemeClr val="dk1"/>
              </a:solidFill>
              <a:latin typeface="Lato Light"/>
            </a:endParaRPr>
          </a:p>
          <a:p>
            <a:pPr marL="342900" indent="-342900">
              <a:buFont typeface="Arial" panose="020B0604020202020204" pitchFamily="34" charset="0"/>
              <a:buChar char="•"/>
            </a:pPr>
            <a:r>
              <a:rPr lang="en-US" sz="2400" dirty="0" smtClean="0">
                <a:solidFill>
                  <a:schemeClr val="dk1"/>
                </a:solidFill>
                <a:latin typeface="Lato Light"/>
              </a:rPr>
              <a:t>How to measure those given there are so many private sector-led initiatives? </a:t>
            </a:r>
          </a:p>
          <a:p>
            <a:pPr marL="342900" indent="-342900">
              <a:buFont typeface="Arial" panose="020B0604020202020204" pitchFamily="34" charset="0"/>
              <a:buChar char="•"/>
            </a:pPr>
            <a:r>
              <a:rPr lang="en-US" sz="2400" dirty="0" smtClean="0">
                <a:solidFill>
                  <a:schemeClr val="dk1"/>
                </a:solidFill>
                <a:latin typeface="Lato Light"/>
              </a:rPr>
              <a:t>Who is responsible for it?</a:t>
            </a:r>
          </a:p>
          <a:p>
            <a:pPr marL="342900" indent="-342900">
              <a:buFont typeface="Arial" panose="020B0604020202020204" pitchFamily="34" charset="0"/>
              <a:buChar char="•"/>
            </a:pPr>
            <a:r>
              <a:rPr lang="en-US" sz="2400" dirty="0" smtClean="0">
                <a:solidFill>
                  <a:schemeClr val="dk1"/>
                </a:solidFill>
                <a:latin typeface="Lato Light"/>
              </a:rPr>
              <a:t>How to make sure we keep track of them as the sector is evolving so fast?</a:t>
            </a:r>
          </a:p>
          <a:p>
            <a:endParaRPr lang="en-US" sz="2400" dirty="0" smtClean="0">
              <a:solidFill>
                <a:schemeClr val="dk1"/>
              </a:solidFill>
              <a:latin typeface="Lato Light"/>
            </a:endParaRPr>
          </a:p>
          <a:p>
            <a:r>
              <a:rPr lang="en-US" sz="2400" dirty="0" smtClean="0">
                <a:solidFill>
                  <a:schemeClr val="dk1"/>
                </a:solidFill>
                <a:latin typeface="Lato Light"/>
              </a:rPr>
              <a:t>There is still too little attention to sustainability impacts of AI (more regarding the carbon and environmental footprint, but unclear estimates). </a:t>
            </a:r>
          </a:p>
        </p:txBody>
      </p:sp>
    </p:spTree>
    <p:extLst>
      <p:ext uri="{BB962C8B-B14F-4D97-AF65-F5344CB8AC3E}">
        <p14:creationId xmlns:p14="http://schemas.microsoft.com/office/powerpoint/2010/main" val="24121589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293AECA-8A05-844D-558B-ED1DC0DE0FF8}"/>
              </a:ext>
            </a:extLst>
          </p:cNvPr>
          <p:cNvPicPr>
            <a:picLocks noChangeAspect="1"/>
          </p:cNvPicPr>
          <p:nvPr/>
        </p:nvPicPr>
        <p:blipFill>
          <a:blip r:embed="rId3"/>
          <a:stretch>
            <a:fillRect/>
          </a:stretch>
        </p:blipFill>
        <p:spPr>
          <a:xfrm>
            <a:off x="0" y="-28904"/>
            <a:ext cx="12244826" cy="6886904"/>
          </a:xfrm>
          <a:prstGeom prst="rect">
            <a:avLst/>
          </a:prstGeom>
        </p:spPr>
      </p:pic>
      <p:sp>
        <p:nvSpPr>
          <p:cNvPr id="7" name="Rectangle 6">
            <a:extLst>
              <a:ext uri="{FF2B5EF4-FFF2-40B4-BE49-F238E27FC236}">
                <a16:creationId xmlns:a16="http://schemas.microsoft.com/office/drawing/2014/main" id="{80A98FC2-18BA-A07D-57DF-C5ED495CB1C0}"/>
              </a:ext>
            </a:extLst>
          </p:cNvPr>
          <p:cNvSpPr/>
          <p:nvPr/>
        </p:nvSpPr>
        <p:spPr>
          <a:xfrm>
            <a:off x="3773213" y="2832753"/>
            <a:ext cx="4645573" cy="235935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accent1">
                    <a:lumMod val="50000"/>
                  </a:schemeClr>
                </a:solidFill>
              </a:rPr>
              <a:t>Thank </a:t>
            </a:r>
            <a:r>
              <a:rPr lang="it-IT" sz="2000" dirty="0" err="1">
                <a:solidFill>
                  <a:schemeClr val="accent1">
                    <a:lumMod val="50000"/>
                  </a:schemeClr>
                </a:solidFill>
              </a:rPr>
              <a:t>you</a:t>
            </a:r>
            <a:endParaRPr lang="it-IT" sz="2000" dirty="0">
              <a:solidFill>
                <a:schemeClr val="accent1">
                  <a:lumMod val="50000"/>
                </a:schemeClr>
              </a:solidFill>
            </a:endParaRPr>
          </a:p>
          <a:p>
            <a:pPr algn="ctr"/>
            <a:r>
              <a:rPr lang="it-IT" sz="2000" dirty="0">
                <a:solidFill>
                  <a:schemeClr val="accent1">
                    <a:lumMod val="50000"/>
                  </a:schemeClr>
                </a:solidFill>
                <a:hlinkClick r:id="rId4">
                  <a:extLst>
                    <a:ext uri="{A12FA001-AC4F-418D-AE19-62706E023703}">
                      <ahyp:hlinkClr xmlns="" xmlns:ahyp="http://schemas.microsoft.com/office/drawing/2018/hyperlinkcolor" val="tx"/>
                    </a:ext>
                  </a:extLst>
                </a:hlinkClick>
              </a:rPr>
              <a:t>larosa@kth.se</a:t>
            </a:r>
            <a:endParaRPr lang="it-IT" sz="2000" dirty="0">
              <a:solidFill>
                <a:schemeClr val="accent1">
                  <a:lumMod val="50000"/>
                </a:schemeClr>
              </a:solidFill>
            </a:endParaRPr>
          </a:p>
          <a:p>
            <a:pPr algn="ctr"/>
            <a:endParaRPr lang="it-IT" sz="2000" dirty="0">
              <a:solidFill>
                <a:schemeClr val="accent1">
                  <a:lumMod val="50000"/>
                </a:schemeClr>
              </a:solidFill>
            </a:endParaRPr>
          </a:p>
          <a:p>
            <a:pPr algn="ctr"/>
            <a:r>
              <a:rPr lang="it-IT" sz="2000" dirty="0">
                <a:solidFill>
                  <a:schemeClr val="accent1">
                    <a:lumMod val="50000"/>
                  </a:schemeClr>
                </a:solidFill>
              </a:rPr>
              <a:t>@FrancescaLaros1</a:t>
            </a:r>
          </a:p>
          <a:p>
            <a:pPr algn="ctr"/>
            <a:endParaRPr 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
        <p:nvSpPr>
          <p:cNvPr id="10" name="Google Shape;48;p2"/>
          <p:cNvSpPr txBox="1">
            <a:spLocks noGrp="1"/>
          </p:cNvSpPr>
          <p:nvPr>
            <p:ph type="ctrTitle"/>
          </p:nvPr>
        </p:nvSpPr>
        <p:spPr>
          <a:xfrm>
            <a:off x="223498" y="274190"/>
            <a:ext cx="11612902"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IS AI A BAD THING AT ALL? </a:t>
            </a:r>
            <a:endParaRPr sz="2800" dirty="0"/>
          </a:p>
        </p:txBody>
      </p:sp>
      <p:pic>
        <p:nvPicPr>
          <p:cNvPr id="4" name="Picture 3"/>
          <p:cNvPicPr>
            <a:picLocks noChangeAspect="1"/>
          </p:cNvPicPr>
          <p:nvPr/>
        </p:nvPicPr>
        <p:blipFill rotWithShape="1">
          <a:blip r:embed="rId4"/>
          <a:srcRect l="6458" t="14568" r="26805" b="6914"/>
          <a:stretch/>
        </p:blipFill>
        <p:spPr>
          <a:xfrm>
            <a:off x="4919073" y="794501"/>
            <a:ext cx="7272927" cy="4813300"/>
          </a:xfrm>
          <a:prstGeom prst="rect">
            <a:avLst/>
          </a:prstGeom>
        </p:spPr>
      </p:pic>
      <p:sp>
        <p:nvSpPr>
          <p:cNvPr id="159" name="Content Placeholder 2">
            <a:extLst>
              <a:ext uri="{FF2B5EF4-FFF2-40B4-BE49-F238E27FC236}">
                <a16:creationId xmlns:a16="http://schemas.microsoft.com/office/drawing/2014/main" id="{891A10CA-4633-C6A5-673D-463A327489F5}"/>
              </a:ext>
            </a:extLst>
          </p:cNvPr>
          <p:cNvSpPr txBox="1">
            <a:spLocks/>
          </p:cNvSpPr>
          <p:nvPr/>
        </p:nvSpPr>
        <p:spPr>
          <a:xfrm>
            <a:off x="8287" y="1644928"/>
            <a:ext cx="6380621" cy="4918857"/>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dk1"/>
                </a:solidFill>
                <a:latin typeface="Lato Light"/>
              </a:rPr>
              <a:t>Contemporary AI systems are now becoming human-competitive at general </a:t>
            </a:r>
            <a:r>
              <a:rPr lang="en-US" sz="2000" dirty="0" smtClean="0">
                <a:solidFill>
                  <a:schemeClr val="dk1"/>
                </a:solidFill>
                <a:latin typeface="Lato Light"/>
              </a:rPr>
              <a:t>tasks </a:t>
            </a:r>
            <a:r>
              <a:rPr lang="en-US" sz="2000" dirty="0">
                <a:solidFill>
                  <a:schemeClr val="dk1"/>
                </a:solidFill>
                <a:latin typeface="Lato Light"/>
              </a:rPr>
              <a:t>and we must ask ourselves: Should we </a:t>
            </a:r>
            <a:r>
              <a:rPr lang="en-US" sz="2000" u="sng" dirty="0">
                <a:solidFill>
                  <a:schemeClr val="dk1"/>
                </a:solidFill>
                <a:latin typeface="Lato Light"/>
              </a:rPr>
              <a:t>let machines flood our information channels with propaganda and untruth? </a:t>
            </a:r>
            <a:r>
              <a:rPr lang="en-US" sz="2000" dirty="0">
                <a:solidFill>
                  <a:schemeClr val="dk1"/>
                </a:solidFill>
                <a:latin typeface="Lato Light"/>
              </a:rPr>
              <a:t>Should we </a:t>
            </a:r>
            <a:r>
              <a:rPr lang="en-US" sz="2000" u="sng" dirty="0">
                <a:solidFill>
                  <a:schemeClr val="dk1"/>
                </a:solidFill>
                <a:latin typeface="Lato Light"/>
              </a:rPr>
              <a:t>automate away all the jobs,</a:t>
            </a:r>
            <a:r>
              <a:rPr lang="en-US" sz="2000" dirty="0">
                <a:solidFill>
                  <a:schemeClr val="dk1"/>
                </a:solidFill>
                <a:latin typeface="Lato Light"/>
              </a:rPr>
              <a:t> including the fulfilling ones? Should we </a:t>
            </a:r>
            <a:r>
              <a:rPr lang="en-US" sz="2000" u="sng" dirty="0">
                <a:solidFill>
                  <a:schemeClr val="dk1"/>
                </a:solidFill>
                <a:latin typeface="Lato Light"/>
              </a:rPr>
              <a:t>develop nonhuman minds </a:t>
            </a:r>
            <a:r>
              <a:rPr lang="en-US" sz="2000" dirty="0">
                <a:solidFill>
                  <a:schemeClr val="dk1"/>
                </a:solidFill>
                <a:latin typeface="Lato Light"/>
              </a:rPr>
              <a:t>that might eventually outnumber, outsmart, obsolete and </a:t>
            </a:r>
            <a:r>
              <a:rPr lang="en-US" sz="2000" u="sng" dirty="0">
                <a:solidFill>
                  <a:schemeClr val="dk1"/>
                </a:solidFill>
                <a:latin typeface="Lato Light"/>
              </a:rPr>
              <a:t>replace us? </a:t>
            </a:r>
            <a:r>
              <a:rPr lang="en-US" sz="2000" dirty="0">
                <a:solidFill>
                  <a:schemeClr val="dk1"/>
                </a:solidFill>
                <a:latin typeface="Lato Light"/>
              </a:rPr>
              <a:t>Should we </a:t>
            </a:r>
            <a:r>
              <a:rPr lang="en-US" sz="2000" u="sng" dirty="0">
                <a:solidFill>
                  <a:schemeClr val="dk1"/>
                </a:solidFill>
                <a:latin typeface="Lato Light"/>
              </a:rPr>
              <a:t>risk loss of control of our civilization? </a:t>
            </a:r>
            <a:r>
              <a:rPr lang="en-US" sz="2000" dirty="0">
                <a:solidFill>
                  <a:schemeClr val="dk1"/>
                </a:solidFill>
                <a:latin typeface="Lato Light"/>
              </a:rPr>
              <a:t>Such decisions must not be delegated to unelected tech leaders</a:t>
            </a:r>
            <a:r>
              <a:rPr lang="en-US" sz="2000" dirty="0" smtClean="0">
                <a:solidFill>
                  <a:schemeClr val="dk1"/>
                </a:solidFill>
                <a:latin typeface="Lato Light"/>
              </a:rPr>
              <a:t>.</a:t>
            </a:r>
          </a:p>
          <a:p>
            <a:endParaRPr lang="en-US" sz="2000" dirty="0">
              <a:solidFill>
                <a:schemeClr val="dk1"/>
              </a:solidFill>
              <a:latin typeface="Lato Light"/>
            </a:endParaRPr>
          </a:p>
          <a:p>
            <a:r>
              <a:rPr lang="en-US" sz="2000" dirty="0">
                <a:solidFill>
                  <a:schemeClr val="dk1"/>
                </a:solidFill>
                <a:latin typeface="Lato Light"/>
              </a:rPr>
              <a:t>Therefore, </a:t>
            </a:r>
            <a:r>
              <a:rPr lang="en-US" sz="2000" dirty="0">
                <a:solidFill>
                  <a:srgbClr val="C00000"/>
                </a:solidFill>
                <a:latin typeface="Lato Light"/>
              </a:rPr>
              <a:t>we call on all AI labs to immediately pause for at least 6 months the training of AI systems more powerful than GPT-4. </a:t>
            </a:r>
            <a:r>
              <a:rPr lang="en-US" sz="2000" dirty="0">
                <a:solidFill>
                  <a:schemeClr val="dk1"/>
                </a:solidFill>
                <a:latin typeface="Lato Light"/>
              </a:rPr>
              <a:t>This pause should be public and verifiable, and include all key actors. If such a pause cannot be enacted quickly, </a:t>
            </a:r>
            <a:r>
              <a:rPr lang="en-US" sz="2000" dirty="0">
                <a:solidFill>
                  <a:srgbClr val="C00000"/>
                </a:solidFill>
                <a:latin typeface="Lato Light"/>
              </a:rPr>
              <a:t>governments should step in and institute a moratorium.</a:t>
            </a:r>
            <a:endParaRPr lang="en-GB" sz="2000" dirty="0">
              <a:solidFill>
                <a:srgbClr val="C00000"/>
              </a:solidFill>
              <a:latin typeface="Lato Light"/>
            </a:endParaRPr>
          </a:p>
        </p:txBody>
      </p:sp>
    </p:spTree>
    <p:extLst>
      <p:ext uri="{BB962C8B-B14F-4D97-AF65-F5344CB8AC3E}">
        <p14:creationId xmlns:p14="http://schemas.microsoft.com/office/powerpoint/2010/main" val="65746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
        <p:nvSpPr>
          <p:cNvPr id="10" name="Google Shape;48;p2"/>
          <p:cNvSpPr txBox="1">
            <a:spLocks noGrp="1"/>
          </p:cNvSpPr>
          <p:nvPr>
            <p:ph type="ctrTitle"/>
          </p:nvPr>
        </p:nvSpPr>
        <p:spPr>
          <a:xfrm>
            <a:off x="223498" y="274190"/>
            <a:ext cx="11612902"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IS AI A BAD THING AT ALL? </a:t>
            </a:r>
            <a:endParaRPr sz="2800" dirty="0"/>
          </a:p>
        </p:txBody>
      </p:sp>
      <p:sp>
        <p:nvSpPr>
          <p:cNvPr id="159" name="Content Placeholder 2">
            <a:extLst>
              <a:ext uri="{FF2B5EF4-FFF2-40B4-BE49-F238E27FC236}">
                <a16:creationId xmlns:a16="http://schemas.microsoft.com/office/drawing/2014/main" id="{891A10CA-4633-C6A5-673D-463A327489F5}"/>
              </a:ext>
            </a:extLst>
          </p:cNvPr>
          <p:cNvSpPr txBox="1">
            <a:spLocks/>
          </p:cNvSpPr>
          <p:nvPr/>
        </p:nvSpPr>
        <p:spPr>
          <a:xfrm>
            <a:off x="8287" y="1644928"/>
            <a:ext cx="11980513" cy="49188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smtClean="0">
                <a:solidFill>
                  <a:schemeClr val="dk1"/>
                </a:solidFill>
                <a:latin typeface="Lato Light"/>
              </a:rPr>
              <a:t>The Futures of Life Open letter – like many before this group – also called for regulations…suggesting them:</a:t>
            </a:r>
          </a:p>
          <a:p>
            <a:endParaRPr lang="en-US" sz="2000" dirty="0" smtClean="0">
              <a:solidFill>
                <a:schemeClr val="accent2"/>
              </a:solidFill>
              <a:latin typeface="Lato Light"/>
            </a:endParaRPr>
          </a:p>
          <a:p>
            <a:endParaRPr lang="en-US" sz="2000" dirty="0">
              <a:solidFill>
                <a:schemeClr val="accent2"/>
              </a:solidFill>
              <a:latin typeface="Lato Light"/>
            </a:endParaRPr>
          </a:p>
          <a:p>
            <a:endParaRPr lang="en-US" sz="2000" dirty="0">
              <a:solidFill>
                <a:schemeClr val="accent2"/>
              </a:solidFill>
              <a:latin typeface="Lato Light"/>
            </a:endParaRPr>
          </a:p>
          <a:p>
            <a:r>
              <a:rPr lang="en-US" sz="2000" dirty="0">
                <a:solidFill>
                  <a:schemeClr val="accent2"/>
                </a:solidFill>
                <a:latin typeface="Lato Light"/>
              </a:rPr>
              <a:t>In parallel, AI developers must work with policymakers to dramatically accelerate development of robust AI governance systems. These should </a:t>
            </a:r>
            <a:r>
              <a:rPr lang="en-US" sz="2000" u="sng" dirty="0">
                <a:solidFill>
                  <a:schemeClr val="accent2"/>
                </a:solidFill>
                <a:latin typeface="Lato Light"/>
              </a:rPr>
              <a:t>at a minimum </a:t>
            </a:r>
            <a:r>
              <a:rPr lang="en-US" sz="2000" dirty="0">
                <a:solidFill>
                  <a:schemeClr val="accent2"/>
                </a:solidFill>
                <a:latin typeface="Lato Light"/>
              </a:rPr>
              <a:t>include: new and capable regulatory authorities dedicated to AI; oversight and tracking of highly capable AI systems and large pools of computational capability; provenance and watermarking systems to help distinguish real from synthetic and to track model leaks; a robust auditing and certification ecosystem; liability for AI-caused harm; robust public funding for technical AI safety research; and well-resourced institutions for coping with the dramatic economic and political disruptions (especially to democracy) that AI will cause.</a:t>
            </a:r>
            <a:endParaRPr lang="en-GB" sz="2000" dirty="0">
              <a:solidFill>
                <a:schemeClr val="accent2"/>
              </a:solidFill>
              <a:latin typeface="Lato Light"/>
            </a:endParaRPr>
          </a:p>
        </p:txBody>
      </p:sp>
    </p:spTree>
    <p:extLst>
      <p:ext uri="{BB962C8B-B14F-4D97-AF65-F5344CB8AC3E}">
        <p14:creationId xmlns:p14="http://schemas.microsoft.com/office/powerpoint/2010/main" val="201692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and </a:t>
            </a:r>
            <a:r>
              <a:rPr lang="en-GB" sz="1400" dirty="0">
                <a:solidFill>
                  <a:schemeClr val="lt1"/>
                </a:solidFill>
                <a:latin typeface="Calibri"/>
                <a:ea typeface="Calibri"/>
                <a:cs typeface="Calibri"/>
                <a:sym typeface="Calibri"/>
              </a:rPr>
              <a:t>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
        <p:nvSpPr>
          <p:cNvPr id="10" name="Google Shape;48;p2"/>
          <p:cNvSpPr txBox="1">
            <a:spLocks noGrp="1"/>
          </p:cNvSpPr>
          <p:nvPr>
            <p:ph type="ctrTitle"/>
          </p:nvPr>
        </p:nvSpPr>
        <p:spPr>
          <a:xfrm>
            <a:off x="223498" y="274190"/>
            <a:ext cx="11612902"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IS AI A BAD THING AT ALL? </a:t>
            </a:r>
            <a:endParaRPr sz="2800" dirty="0"/>
          </a:p>
        </p:txBody>
      </p:sp>
      <p:pic>
        <p:nvPicPr>
          <p:cNvPr id="6146" name="Picture 2" descr="https://substackcdn.com/image/fetch/w_1456,c_limit,f_auto,q_auto:good,fl_progressive:steep/https%3A%2F%2Fbucketeer-e05bbc84-baa3-437e-9518-adb32be77984.s3.amazonaws.com%2Fpublic%2Fimages%2F4373741e-8289-4708-b717-b751f3c415f7_1280x15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5785" y="740363"/>
            <a:ext cx="4625015" cy="54705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www.pewresearch.org/wp-content/uploads/2020/12/ft_2020.12.15_artificialintelligence_01.png?w=5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0800" y="-1"/>
            <a:ext cx="3251200" cy="6199681"/>
          </a:xfrm>
          <a:prstGeom prst="rect">
            <a:avLst/>
          </a:prstGeom>
          <a:noFill/>
          <a:extLst>
            <a:ext uri="{909E8E84-426E-40DD-AFC4-6F175D3DCCD1}">
              <a14:hiddenFill xmlns:a14="http://schemas.microsoft.com/office/drawing/2010/main">
                <a:solidFill>
                  <a:srgbClr val="FFFFFF"/>
                </a:solidFill>
              </a14:hiddenFill>
            </a:ext>
          </a:extLst>
        </p:spPr>
      </p:pic>
      <p:sp>
        <p:nvSpPr>
          <p:cNvPr id="158" name="Content Placeholder 2">
            <a:extLst>
              <a:ext uri="{FF2B5EF4-FFF2-40B4-BE49-F238E27FC236}">
                <a16:creationId xmlns:a16="http://schemas.microsoft.com/office/drawing/2014/main" id="{891A10CA-4633-C6A5-673D-463A327489F5}"/>
              </a:ext>
            </a:extLst>
          </p:cNvPr>
          <p:cNvSpPr txBox="1">
            <a:spLocks/>
          </p:cNvSpPr>
          <p:nvPr/>
        </p:nvSpPr>
        <p:spPr>
          <a:xfrm>
            <a:off x="245697" y="1071635"/>
            <a:ext cx="3284903" cy="49188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a:solidFill>
                  <a:schemeClr val="dk1"/>
                </a:solidFill>
                <a:latin typeface="Lato Light"/>
              </a:rPr>
              <a:t>Results from Pew Research </a:t>
            </a:r>
            <a:r>
              <a:rPr lang="en-GB" sz="2000" dirty="0" err="1">
                <a:solidFill>
                  <a:schemeClr val="dk1"/>
                </a:solidFill>
                <a:latin typeface="Lato Light"/>
              </a:rPr>
              <a:t>Center</a:t>
            </a:r>
            <a:r>
              <a:rPr lang="en-GB" sz="2000" dirty="0">
                <a:solidFill>
                  <a:schemeClr val="dk1"/>
                </a:solidFill>
                <a:latin typeface="Lato Light"/>
              </a:rPr>
              <a:t> large-scale survey</a:t>
            </a:r>
          </a:p>
          <a:p>
            <a:endParaRPr lang="en-GB" sz="2000" dirty="0">
              <a:solidFill>
                <a:schemeClr val="dk1"/>
              </a:solidFill>
              <a:latin typeface="Lato Light"/>
            </a:endParaRPr>
          </a:p>
          <a:p>
            <a:r>
              <a:rPr lang="en-US" sz="2000" dirty="0">
                <a:solidFill>
                  <a:schemeClr val="dk1"/>
                </a:solidFill>
                <a:latin typeface="Lato Light"/>
              </a:rPr>
              <a:t>The survey was conducted in </a:t>
            </a:r>
            <a:r>
              <a:rPr lang="en-US" sz="2000" dirty="0">
                <a:solidFill>
                  <a:srgbClr val="C00000"/>
                </a:solidFill>
                <a:latin typeface="Lato Light"/>
              </a:rPr>
              <a:t>late 2019 and early 2020 </a:t>
            </a:r>
            <a:r>
              <a:rPr lang="en-US" sz="2000" dirty="0">
                <a:solidFill>
                  <a:schemeClr val="dk1"/>
                </a:solidFill>
                <a:latin typeface="Lato Light"/>
              </a:rPr>
              <a:t>in 20 places across Europe, the Asia-Pacific region, and in the United States, Canada, Brazil and Russia </a:t>
            </a:r>
            <a:endParaRPr lang="en-GB" sz="2000" dirty="0">
              <a:solidFill>
                <a:schemeClr val="dk1"/>
              </a:solidFill>
              <a:latin typeface="Lato Light"/>
            </a:endParaRPr>
          </a:p>
        </p:txBody>
      </p:sp>
    </p:spTree>
    <p:extLst>
      <p:ext uri="{BB962C8B-B14F-4D97-AF65-F5344CB8AC3E}">
        <p14:creationId xmlns:p14="http://schemas.microsoft.com/office/powerpoint/2010/main" val="326043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
        <p:nvSpPr>
          <p:cNvPr id="10" name="Google Shape;48;p2"/>
          <p:cNvSpPr txBox="1">
            <a:spLocks noGrp="1"/>
          </p:cNvSpPr>
          <p:nvPr>
            <p:ph type="ctrTitle"/>
          </p:nvPr>
        </p:nvSpPr>
        <p:spPr>
          <a:xfrm>
            <a:off x="223498" y="274190"/>
            <a:ext cx="11612902"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IS AI A BAD THING AT ALL? </a:t>
            </a:r>
            <a:endParaRPr sz="2800" dirty="0"/>
          </a:p>
        </p:txBody>
      </p:sp>
      <p:sp>
        <p:nvSpPr>
          <p:cNvPr id="158" name="Content Placeholder 2">
            <a:extLst>
              <a:ext uri="{FF2B5EF4-FFF2-40B4-BE49-F238E27FC236}">
                <a16:creationId xmlns:a16="http://schemas.microsoft.com/office/drawing/2014/main" id="{891A10CA-4633-C6A5-673D-463A327489F5}"/>
              </a:ext>
            </a:extLst>
          </p:cNvPr>
          <p:cNvSpPr txBox="1">
            <a:spLocks/>
          </p:cNvSpPr>
          <p:nvPr/>
        </p:nvSpPr>
        <p:spPr>
          <a:xfrm>
            <a:off x="245697" y="1071635"/>
            <a:ext cx="3996103" cy="49188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a:solidFill>
                  <a:schemeClr val="dk1"/>
                </a:solidFill>
                <a:latin typeface="Lato Light"/>
              </a:rPr>
              <a:t>Results from Pew Research </a:t>
            </a:r>
            <a:r>
              <a:rPr lang="en-GB" sz="2000" dirty="0" err="1">
                <a:solidFill>
                  <a:schemeClr val="dk1"/>
                </a:solidFill>
                <a:latin typeface="Lato Light"/>
              </a:rPr>
              <a:t>Center</a:t>
            </a:r>
            <a:r>
              <a:rPr lang="en-GB" sz="2000" dirty="0">
                <a:solidFill>
                  <a:schemeClr val="dk1"/>
                </a:solidFill>
                <a:latin typeface="Lato Light"/>
              </a:rPr>
              <a:t> large-scale </a:t>
            </a:r>
            <a:r>
              <a:rPr lang="en-GB" sz="2000" dirty="0" smtClean="0">
                <a:solidFill>
                  <a:schemeClr val="dk1"/>
                </a:solidFill>
                <a:latin typeface="Lato Light"/>
              </a:rPr>
              <a:t>survey among US Adult population in 2023.</a:t>
            </a:r>
          </a:p>
          <a:p>
            <a:endParaRPr lang="en-GB" sz="2000" dirty="0">
              <a:solidFill>
                <a:schemeClr val="dk1"/>
              </a:solidFill>
              <a:latin typeface="Lato Light"/>
            </a:endParaRPr>
          </a:p>
          <a:p>
            <a:r>
              <a:rPr lang="en-GB" sz="2000" dirty="0" smtClean="0">
                <a:solidFill>
                  <a:schemeClr val="dk1"/>
                </a:solidFill>
                <a:latin typeface="Lato Light"/>
              </a:rPr>
              <a:t>11.201 adults in the US surveyed from July 31</a:t>
            </a:r>
            <a:r>
              <a:rPr lang="en-GB" sz="2000" baseline="30000" dirty="0" smtClean="0">
                <a:solidFill>
                  <a:schemeClr val="dk1"/>
                </a:solidFill>
                <a:latin typeface="Lato Light"/>
              </a:rPr>
              <a:t>st</a:t>
            </a:r>
            <a:r>
              <a:rPr lang="en-GB" sz="2000" dirty="0" smtClean="0">
                <a:solidFill>
                  <a:schemeClr val="dk1"/>
                </a:solidFill>
                <a:latin typeface="Lato Light"/>
              </a:rPr>
              <a:t> to August 6</a:t>
            </a:r>
            <a:r>
              <a:rPr lang="en-GB" sz="2000" baseline="30000" dirty="0" smtClean="0">
                <a:solidFill>
                  <a:schemeClr val="dk1"/>
                </a:solidFill>
                <a:latin typeface="Lato Light"/>
              </a:rPr>
              <a:t>th</a:t>
            </a:r>
            <a:r>
              <a:rPr lang="en-GB" sz="2000" dirty="0" smtClean="0">
                <a:solidFill>
                  <a:schemeClr val="dk1"/>
                </a:solidFill>
                <a:latin typeface="Lato Light"/>
              </a:rPr>
              <a:t> 2023.</a:t>
            </a:r>
          </a:p>
          <a:p>
            <a:endParaRPr lang="en-GB" sz="2000" dirty="0">
              <a:solidFill>
                <a:schemeClr val="dk1"/>
              </a:solidFill>
              <a:latin typeface="Lato Light"/>
            </a:endParaRPr>
          </a:p>
          <a:p>
            <a:r>
              <a:rPr lang="en-US" sz="2000" dirty="0">
                <a:solidFill>
                  <a:schemeClr val="dk1"/>
                </a:solidFill>
                <a:latin typeface="Lato Light"/>
              </a:rPr>
              <a:t>About half of Americans say the increased use of artificial intelligence in daily life makes them feel more concerned than excited – up 14 percentage points from last </a:t>
            </a:r>
            <a:r>
              <a:rPr lang="en-US" sz="2000" dirty="0" smtClean="0">
                <a:solidFill>
                  <a:schemeClr val="dk1"/>
                </a:solidFill>
                <a:latin typeface="Lato Light"/>
              </a:rPr>
              <a:t>year</a:t>
            </a:r>
          </a:p>
          <a:p>
            <a:endParaRPr lang="en-US" sz="2000" dirty="0">
              <a:solidFill>
                <a:schemeClr val="dk1"/>
              </a:solidFill>
              <a:latin typeface="Lato Light"/>
            </a:endParaRPr>
          </a:p>
          <a:p>
            <a:r>
              <a:rPr lang="en-US" sz="1200" dirty="0" smtClean="0">
                <a:solidFill>
                  <a:schemeClr val="dk1"/>
                </a:solidFill>
                <a:latin typeface="Lato Light"/>
                <a:hlinkClick r:id="rId4"/>
              </a:rPr>
              <a:t>Source: Pew research Center</a:t>
            </a:r>
            <a:endParaRPr lang="en-GB" sz="2000" dirty="0">
              <a:solidFill>
                <a:schemeClr val="dk1"/>
              </a:solidFill>
              <a:latin typeface="Lato Light"/>
            </a:endParaRPr>
          </a:p>
        </p:txBody>
      </p:sp>
      <p:pic>
        <p:nvPicPr>
          <p:cNvPr id="7170" name="Picture 2" descr="https://www.pewresearch.org/wp-content/uploads/2023/11/SR_23.11.21_ai-roundup_1.png?w=6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5229" y="837166"/>
            <a:ext cx="3404371" cy="53371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pewresearch.org/wp-content/uploads/2023/11/SR_23.11.21_ai-roundup_3.png?w=6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3900" y="0"/>
            <a:ext cx="3848100" cy="6244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805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2050" name="Picture 2" descr="AI Advisory Body | United Nations"/>
          <p:cNvPicPr>
            <a:picLocks noChangeAspect="1" noChangeArrowheads="1"/>
          </p:cNvPicPr>
          <p:nvPr/>
        </p:nvPicPr>
        <p:blipFill rotWithShape="1">
          <a:blip r:embed="rId4">
            <a:extLst>
              <a:ext uri="{28A0092B-C50C-407E-A947-70E740481C1C}">
                <a14:useLocalDpi xmlns:a14="http://schemas.microsoft.com/office/drawing/2010/main" val="0"/>
              </a:ext>
            </a:extLst>
          </a:blip>
          <a:srcRect l="15411" t="12436" r="14701" b="12536"/>
          <a:stretch/>
        </p:blipFill>
        <p:spPr bwMode="auto">
          <a:xfrm>
            <a:off x="56515" y="2292707"/>
            <a:ext cx="2971800" cy="38709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5"/>
          <a:srcRect l="18417" t="16370" r="35583" b="11334"/>
          <a:stretch/>
        </p:blipFill>
        <p:spPr>
          <a:xfrm>
            <a:off x="7882241" y="0"/>
            <a:ext cx="4309759" cy="3810076"/>
          </a:xfrm>
          <a:prstGeom prst="rect">
            <a:avLst/>
          </a:prstGeom>
        </p:spPr>
      </p:pic>
      <p:pic>
        <p:nvPicPr>
          <p:cNvPr id="6" name="Picture 5"/>
          <p:cNvPicPr>
            <a:picLocks noChangeAspect="1"/>
          </p:cNvPicPr>
          <p:nvPr/>
        </p:nvPicPr>
        <p:blipFill rotWithShape="1">
          <a:blip r:embed="rId6"/>
          <a:srcRect l="2000" t="13704" r="3333" b="38296"/>
          <a:stretch/>
        </p:blipFill>
        <p:spPr>
          <a:xfrm>
            <a:off x="4373880" y="3810076"/>
            <a:ext cx="7818120" cy="2229816"/>
          </a:xfrm>
          <a:prstGeom prst="rect">
            <a:avLst/>
          </a:prstGeom>
        </p:spPr>
      </p:pic>
      <p:pic>
        <p:nvPicPr>
          <p:cNvPr id="2052" name="Picture 4" descr="A fit for purpose and borderless European Artificial Intelligence  Regulation - Telefónic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5" y="0"/>
            <a:ext cx="4195717" cy="22416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dia to take hands-off approach to AI regulation, say Minister | Digital  Watch Observato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642" y="0"/>
            <a:ext cx="3657599"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33211"/>
      </p:ext>
    </p:extLst>
  </p:cSld>
  <p:clrMapOvr>
    <a:masterClrMapping/>
  </p:clrMapOvr>
  <p:timing>
    <p:tnLst>
      <p:par>
        <p:cTn id="1" dur="indefinite" restart="never" nodeType="tmRoot"/>
      </p:par>
    </p:tnLst>
  </p:timing>
</p:sld>
</file>

<file path=ppt/theme/theme1.xml><?xml version="1.0" encoding="utf-8"?>
<a:theme xmlns:a="http://schemas.openxmlformats.org/drawingml/2006/main" name="Personalizza struttura">
  <a:themeElements>
    <a:clrScheme name="CMCC_Palette_def">
      <a:dk1>
        <a:srgbClr val="000000"/>
      </a:dk1>
      <a:lt1>
        <a:srgbClr val="FFFFFF"/>
      </a:lt1>
      <a:dk2>
        <a:srgbClr val="44546A"/>
      </a:dk2>
      <a:lt2>
        <a:srgbClr val="E7E6E6"/>
      </a:lt2>
      <a:accent1>
        <a:srgbClr val="285FA9"/>
      </a:accent1>
      <a:accent2>
        <a:srgbClr val="0A2A51"/>
      </a:accent2>
      <a:accent3>
        <a:srgbClr val="F9F9F9"/>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CMCC_Palette">
      <a:dk1>
        <a:srgbClr val="000000"/>
      </a:dk1>
      <a:lt1>
        <a:srgbClr val="FFFFFF"/>
      </a:lt1>
      <a:dk2>
        <a:srgbClr val="44546A"/>
      </a:dk2>
      <a:lt2>
        <a:srgbClr val="E7E6E6"/>
      </a:lt2>
      <a:accent1>
        <a:srgbClr val="285FA9"/>
      </a:accent1>
      <a:accent2>
        <a:srgbClr val="123868"/>
      </a:accent2>
      <a:accent3>
        <a:srgbClr val="F9F9F9"/>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ersonalizza struttur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13415</TotalTime>
  <Words>4393</Words>
  <Application>Microsoft Office PowerPoint</Application>
  <PresentationFormat>Widescreen</PresentationFormat>
  <Paragraphs>383</Paragraphs>
  <Slides>47</Slides>
  <Notes>46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47</vt:i4>
      </vt:variant>
    </vt:vector>
  </HeadingPairs>
  <TitlesOfParts>
    <vt:vector size="58" baseType="lpstr">
      <vt:lpstr>Arial Black</vt:lpstr>
      <vt:lpstr>Arial</vt:lpstr>
      <vt:lpstr>Calibri</vt:lpstr>
      <vt:lpstr>Yantramanav</vt:lpstr>
      <vt:lpstr>Meta Serif Pro Book</vt:lpstr>
      <vt:lpstr>맑은 고딕</vt:lpstr>
      <vt:lpstr>Lato Light</vt:lpstr>
      <vt:lpstr>GuardianTextEgyptian</vt:lpstr>
      <vt:lpstr>Personalizza struttura</vt:lpstr>
      <vt:lpstr>Tema di Office</vt:lpstr>
      <vt:lpstr>1_Personalizza struttura</vt:lpstr>
      <vt:lpstr> A journey across the digitalised economy part 2: understanding the trade-offs of the twin transitions</vt:lpstr>
      <vt:lpstr>OUTLINE</vt:lpstr>
      <vt:lpstr>THE IDEA BEHIND THESE TWO LECTURES</vt:lpstr>
      <vt:lpstr>RULING AI RISKS?</vt:lpstr>
      <vt:lpstr>IS AI A BAD THING AT ALL? </vt:lpstr>
      <vt:lpstr>IS AI A BAD THING AT ALL? </vt:lpstr>
      <vt:lpstr>IS AI A BAD THING AT ALL? </vt:lpstr>
      <vt:lpstr>IS AI A BAD THING AT ALL? </vt:lpstr>
      <vt:lpstr>PowerPoint Presentation</vt:lpstr>
      <vt:lpstr>PowerPoint Presentation</vt:lpstr>
      <vt:lpstr>THE OECD AI POLICY DATABASE </vt:lpstr>
      <vt:lpstr>HOWEVER, VERY LITTLE INTEREST IN DIGITAL SECURITY</vt:lpstr>
      <vt:lpstr>WHO LOOKS AT WHOM General stats</vt:lpstr>
      <vt:lpstr>WHO LOOKS AT WHOM Facial recognition technology</vt:lpstr>
      <vt:lpstr>WHO LOOKS AT WHOM </vt:lpstr>
      <vt:lpstr>BUT WAIT.. WHAT IS RISK?</vt:lpstr>
      <vt:lpstr>WHY RISKS MATTER: AN EXAMPLE</vt:lpstr>
      <vt:lpstr>WHY RISKS MATTER: AN EXAMPLE</vt:lpstr>
      <vt:lpstr>WHY RISKS MATTER: AN EXAMPLE</vt:lpstr>
      <vt:lpstr>WHY RISKS MATTER: AN EXAMPLE</vt:lpstr>
      <vt:lpstr>WHY RISKS MATTER: THE EU AI ACT</vt:lpstr>
      <vt:lpstr>WHY RISKS MATTER: THE EU AI ACT</vt:lpstr>
      <vt:lpstr>THE IPCC CLIMATE RISK ASSESSMENT</vt:lpstr>
      <vt:lpstr>THE IPCC CLIMATE RISK ASSESSMENT </vt:lpstr>
      <vt:lpstr>THE IPCC CLIMATE RISK ASSESSMENT APPLIED TO AI (Novelli et al., 2023)</vt:lpstr>
      <vt:lpstr>THE IPCC CLIMATE RISK ASSESSMENT APPLIED TO AI (Novelli et al., 2023)</vt:lpstr>
      <vt:lpstr>UNEQUAL RACE</vt:lpstr>
      <vt:lpstr>INVESTMENTS</vt:lpstr>
      <vt:lpstr>KNOW-HOW</vt:lpstr>
      <vt:lpstr>BUILDING COMPETITIVE ADVANTAGES United States</vt:lpstr>
      <vt:lpstr>BUILDING COMPETITIVE ADVANTAGES United Kingdom</vt:lpstr>
      <vt:lpstr>BUILDING COMPETITIVE ADVANTAGES European Union</vt:lpstr>
      <vt:lpstr>BUILDING COMPETITIVE ADVANTAGES China</vt:lpstr>
      <vt:lpstr>BUILDING COMPETITIVE ADVANTAGES United Arab Emirates</vt:lpstr>
      <vt:lpstr>BUILDING COMPETITIVE ADVANTAGES United Arab Emirates</vt:lpstr>
      <vt:lpstr>PAY ATTENTION TO THE MAN BEHIND THE CURTAIN! </vt:lpstr>
      <vt:lpstr>PAY ATTENTION TO THE MAN BEHIND THE CURTAIN! </vt:lpstr>
      <vt:lpstr>WHERE EXACTLY? </vt:lpstr>
      <vt:lpstr>CASUAL LINK? NO, BUT STILL WORTH PAYING ATTENTION </vt:lpstr>
      <vt:lpstr>DOES ANY OF THIS HAVE SOMETHING TO DO WITH CLIMATE CHANGE?</vt:lpstr>
      <vt:lpstr>MEASURING THE ENVIRONMENTAL IMPACTS OF AI Carbon-intensity</vt:lpstr>
      <vt:lpstr>MEASURING THE ENVIRONMENTAL IMPACTS OF AI Carbon-intensity</vt:lpstr>
      <vt:lpstr>MEASURING THE ENVIRONMENTAL IMPACTS OF AI Carbon-intensity</vt:lpstr>
      <vt:lpstr>MEASURING THE ENVIRONMENTAL IMPACTS OF AI Resource-intensity: waste</vt:lpstr>
      <vt:lpstr>MEASURING THE ENVIRONMENTAL IMPACTS OF AI Resource-intensity: water</vt:lpstr>
      <vt:lpstr>MEASURING THE ENVIRONMENTAL IMPACTS OF AI 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machine learning approach for measuring the research-action gap in innovation for climate change in Europe</dc:title>
  <dc:creator>lorenzo tarricone</dc:creator>
  <cp:lastModifiedBy>Francesca Larosa</cp:lastModifiedBy>
  <cp:revision>109</cp:revision>
  <dcterms:created xsi:type="dcterms:W3CDTF">2022-01-26T13:22:41Z</dcterms:created>
  <dcterms:modified xsi:type="dcterms:W3CDTF">2024-02-28T13:56:21Z</dcterms:modified>
</cp:coreProperties>
</file>